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72" r:id="rId4"/>
    <p:sldId id="271" r:id="rId5"/>
    <p:sldId id="273" r:id="rId6"/>
    <p:sldId id="274" r:id="rId7"/>
    <p:sldId id="275" r:id="rId8"/>
    <p:sldId id="276" r:id="rId9"/>
    <p:sldId id="278" r:id="rId10"/>
    <p:sldId id="279" r:id="rId11"/>
    <p:sldId id="266" r:id="rId12"/>
    <p:sldId id="267" r:id="rId13"/>
    <p:sldId id="259" r:id="rId14"/>
    <p:sldId id="265" r:id="rId15"/>
    <p:sldId id="2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3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3" autoAdjust="0"/>
    <p:restoredTop sz="92446" autoAdjust="0"/>
  </p:normalViewPr>
  <p:slideViewPr>
    <p:cSldViewPr snapToGrid="0">
      <p:cViewPr varScale="1">
        <p:scale>
          <a:sx n="48" d="100"/>
          <a:sy n="48" d="100"/>
        </p:scale>
        <p:origin x="34" y="9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02F657-2163-4671-9FBA-7AEEF3DF6A3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373C744-8CBC-4624-A446-DF2F64BB91F7}">
      <dgm:prSet/>
      <dgm:spPr/>
      <dgm:t>
        <a:bodyPr/>
        <a:lstStyle/>
        <a:p>
          <a:r>
            <a:rPr lang="en-US"/>
            <a:t>Preprocessing:</a:t>
          </a:r>
        </a:p>
      </dgm:t>
    </dgm:pt>
    <dgm:pt modelId="{28FF8D31-1459-485D-8424-7DE2D33303EB}" type="parTrans" cxnId="{1556B96B-3434-444B-A8BC-D9F869976122}">
      <dgm:prSet/>
      <dgm:spPr/>
      <dgm:t>
        <a:bodyPr/>
        <a:lstStyle/>
        <a:p>
          <a:endParaRPr lang="en-US"/>
        </a:p>
      </dgm:t>
    </dgm:pt>
    <dgm:pt modelId="{C854AEEA-575E-4456-BE4C-2213C8DC4C43}" type="sibTrans" cxnId="{1556B96B-3434-444B-A8BC-D9F869976122}">
      <dgm:prSet/>
      <dgm:spPr/>
      <dgm:t>
        <a:bodyPr/>
        <a:lstStyle/>
        <a:p>
          <a:endParaRPr lang="en-US"/>
        </a:p>
      </dgm:t>
    </dgm:pt>
    <dgm:pt modelId="{75363499-15AC-4D72-89EF-8AD4559B2A2D}">
      <dgm:prSet/>
      <dgm:spPr/>
      <dgm:t>
        <a:bodyPr/>
        <a:lstStyle/>
        <a:p>
          <a:r>
            <a:rPr lang="en-US"/>
            <a:t>Image resizing:</a:t>
          </a:r>
        </a:p>
      </dgm:t>
    </dgm:pt>
    <dgm:pt modelId="{5C49D2FC-FF39-40F2-9EA5-571DDFA3DFBF}" type="parTrans" cxnId="{4AA36CBC-57EE-4B2C-ADE2-16192317D3E5}">
      <dgm:prSet/>
      <dgm:spPr/>
      <dgm:t>
        <a:bodyPr/>
        <a:lstStyle/>
        <a:p>
          <a:endParaRPr lang="en-US"/>
        </a:p>
      </dgm:t>
    </dgm:pt>
    <dgm:pt modelId="{65627125-141D-4786-A4D3-440816921101}" type="sibTrans" cxnId="{4AA36CBC-57EE-4B2C-ADE2-16192317D3E5}">
      <dgm:prSet/>
      <dgm:spPr/>
      <dgm:t>
        <a:bodyPr/>
        <a:lstStyle/>
        <a:p>
          <a:endParaRPr lang="en-US"/>
        </a:p>
      </dgm:t>
    </dgm:pt>
    <dgm:pt modelId="{424DCF05-428E-413C-BC29-5A10348FB39D}">
      <dgm:prSet/>
      <dgm:spPr/>
      <dgm:t>
        <a:bodyPr/>
        <a:lstStyle/>
        <a:p>
          <a:r>
            <a:rPr lang="en-US"/>
            <a:t>TrOCR fine-tuning: 384x384</a:t>
          </a:r>
        </a:p>
      </dgm:t>
    </dgm:pt>
    <dgm:pt modelId="{AD589E5B-3B3F-4E79-BF88-491EDA22B940}" type="parTrans" cxnId="{D21AB8FB-6793-43E6-9084-912FBB4F6819}">
      <dgm:prSet/>
      <dgm:spPr/>
      <dgm:t>
        <a:bodyPr/>
        <a:lstStyle/>
        <a:p>
          <a:endParaRPr lang="en-US"/>
        </a:p>
      </dgm:t>
    </dgm:pt>
    <dgm:pt modelId="{6A0B1119-4E25-4935-93AE-FC6542F50FF6}" type="sibTrans" cxnId="{D21AB8FB-6793-43E6-9084-912FBB4F6819}">
      <dgm:prSet/>
      <dgm:spPr/>
      <dgm:t>
        <a:bodyPr/>
        <a:lstStyle/>
        <a:p>
          <a:endParaRPr lang="en-US"/>
        </a:p>
      </dgm:t>
    </dgm:pt>
    <dgm:pt modelId="{10430153-872E-4340-971D-3C5D0A9B8211}">
      <dgm:prSet/>
      <dgm:spPr/>
      <dgm:t>
        <a:bodyPr/>
        <a:lstStyle/>
        <a:p>
          <a:r>
            <a:rPr lang="en-US"/>
            <a:t>Scratch visual transformers: 224x224</a:t>
          </a:r>
        </a:p>
      </dgm:t>
    </dgm:pt>
    <dgm:pt modelId="{37193F01-E5E4-4263-AA7A-20BFCFBD7A45}" type="parTrans" cxnId="{3A513390-AD2B-4E1B-93EA-BF6F49CBCC02}">
      <dgm:prSet/>
      <dgm:spPr/>
      <dgm:t>
        <a:bodyPr/>
        <a:lstStyle/>
        <a:p>
          <a:endParaRPr lang="en-US"/>
        </a:p>
      </dgm:t>
    </dgm:pt>
    <dgm:pt modelId="{027B5547-611D-4633-85C9-772F05F3B9F6}" type="sibTrans" cxnId="{3A513390-AD2B-4E1B-93EA-BF6F49CBCC02}">
      <dgm:prSet/>
      <dgm:spPr/>
      <dgm:t>
        <a:bodyPr/>
        <a:lstStyle/>
        <a:p>
          <a:endParaRPr lang="en-US"/>
        </a:p>
      </dgm:t>
    </dgm:pt>
    <dgm:pt modelId="{BC570FD7-98E4-48C2-A9E6-2FBBDF2717A6}">
      <dgm:prSet/>
      <dgm:spPr/>
      <dgm:t>
        <a:bodyPr/>
        <a:lstStyle/>
        <a:p>
          <a:r>
            <a:rPr lang="en-US"/>
            <a:t>Square operation (for some experiments)</a:t>
          </a:r>
        </a:p>
      </dgm:t>
    </dgm:pt>
    <dgm:pt modelId="{8DC1F275-41DC-4469-B57E-6FF33600BE6F}" type="parTrans" cxnId="{E42839AB-D51A-4144-A2F5-2E89B843ECD0}">
      <dgm:prSet/>
      <dgm:spPr/>
      <dgm:t>
        <a:bodyPr/>
        <a:lstStyle/>
        <a:p>
          <a:endParaRPr lang="en-US"/>
        </a:p>
      </dgm:t>
    </dgm:pt>
    <dgm:pt modelId="{8245B142-3A3C-4284-B476-C7312C635B3D}" type="sibTrans" cxnId="{E42839AB-D51A-4144-A2F5-2E89B843ECD0}">
      <dgm:prSet/>
      <dgm:spPr/>
      <dgm:t>
        <a:bodyPr/>
        <a:lstStyle/>
        <a:p>
          <a:endParaRPr lang="en-US"/>
        </a:p>
      </dgm:t>
    </dgm:pt>
    <dgm:pt modelId="{C1CBA3F5-B48D-4E95-B454-264F78200FB2}">
      <dgm:prSet/>
      <dgm:spPr/>
      <dgm:t>
        <a:bodyPr/>
        <a:lstStyle/>
        <a:p>
          <a:r>
            <a:rPr lang="en-US"/>
            <a:t>Augmentation:</a:t>
          </a:r>
        </a:p>
      </dgm:t>
    </dgm:pt>
    <dgm:pt modelId="{6158D9F9-05F9-4462-B4CB-D20320FC54AB}" type="parTrans" cxnId="{92962110-B96D-4EEC-880E-B4C9E2E3E2C8}">
      <dgm:prSet/>
      <dgm:spPr/>
      <dgm:t>
        <a:bodyPr/>
        <a:lstStyle/>
        <a:p>
          <a:endParaRPr lang="en-US"/>
        </a:p>
      </dgm:t>
    </dgm:pt>
    <dgm:pt modelId="{95B0E4A8-50DD-43D4-81B2-F9E1AFA39892}" type="sibTrans" cxnId="{92962110-B96D-4EEC-880E-B4C9E2E3E2C8}">
      <dgm:prSet/>
      <dgm:spPr/>
      <dgm:t>
        <a:bodyPr/>
        <a:lstStyle/>
        <a:p>
          <a:endParaRPr lang="en-US"/>
        </a:p>
      </dgm:t>
    </dgm:pt>
    <dgm:pt modelId="{75C72EE5-CBB8-473E-8EAB-A202B9B2DDCB}">
      <dgm:prSet/>
      <dgm:spPr/>
      <dgm:t>
        <a:bodyPr/>
        <a:lstStyle/>
        <a:p>
          <a:r>
            <a:rPr lang="en-US"/>
            <a:t>Random choice from next list:</a:t>
          </a:r>
        </a:p>
      </dgm:t>
    </dgm:pt>
    <dgm:pt modelId="{909B3589-5400-4236-AFD5-175F66B327B2}" type="parTrans" cxnId="{FF52F3C9-B32D-4809-BD02-65E78EA8F376}">
      <dgm:prSet/>
      <dgm:spPr/>
      <dgm:t>
        <a:bodyPr/>
        <a:lstStyle/>
        <a:p>
          <a:endParaRPr lang="en-US"/>
        </a:p>
      </dgm:t>
    </dgm:pt>
    <dgm:pt modelId="{CE2D80F5-56F2-4AE2-8A43-EBA21A19525C}" type="sibTrans" cxnId="{FF52F3C9-B32D-4809-BD02-65E78EA8F376}">
      <dgm:prSet/>
      <dgm:spPr/>
      <dgm:t>
        <a:bodyPr/>
        <a:lstStyle/>
        <a:p>
          <a:endParaRPr lang="en-US"/>
        </a:p>
      </dgm:t>
    </dgm:pt>
    <dgm:pt modelId="{AF0DF83D-35B8-4F20-A3FF-1E6FFF70EBA3}">
      <dgm:prSet/>
      <dgm:spPr/>
      <dgm:t>
        <a:bodyPr/>
        <a:lstStyle/>
        <a:p>
          <a:r>
            <a:rPr lang="en-US"/>
            <a:t>random rotation (-10 to 10 degrees), </a:t>
          </a:r>
        </a:p>
      </dgm:t>
    </dgm:pt>
    <dgm:pt modelId="{6E75AE52-E376-4F9A-8A1A-F44BE685096D}" type="parTrans" cxnId="{4F031481-E23C-43A6-9DFB-11D83B69C0A9}">
      <dgm:prSet/>
      <dgm:spPr/>
      <dgm:t>
        <a:bodyPr/>
        <a:lstStyle/>
        <a:p>
          <a:endParaRPr lang="en-US"/>
        </a:p>
      </dgm:t>
    </dgm:pt>
    <dgm:pt modelId="{6833383D-8546-46B1-A9E9-8332B1887D60}" type="sibTrans" cxnId="{4F031481-E23C-43A6-9DFB-11D83B69C0A9}">
      <dgm:prSet/>
      <dgm:spPr/>
      <dgm:t>
        <a:bodyPr/>
        <a:lstStyle/>
        <a:p>
          <a:endParaRPr lang="en-US"/>
        </a:p>
      </dgm:t>
    </dgm:pt>
    <dgm:pt modelId="{D77A321A-592F-49FB-B742-405E60FAFF68}">
      <dgm:prSet/>
      <dgm:spPr/>
      <dgm:t>
        <a:bodyPr/>
        <a:lstStyle/>
        <a:p>
          <a:r>
            <a:rPr lang="en-US"/>
            <a:t>gaussian blurring,</a:t>
          </a:r>
        </a:p>
      </dgm:t>
    </dgm:pt>
    <dgm:pt modelId="{436F3A57-B3BF-49EF-BAA2-E0AA60C7E560}" type="parTrans" cxnId="{B94FB459-DD32-4955-9E22-303164453806}">
      <dgm:prSet/>
      <dgm:spPr/>
      <dgm:t>
        <a:bodyPr/>
        <a:lstStyle/>
        <a:p>
          <a:endParaRPr lang="en-US"/>
        </a:p>
      </dgm:t>
    </dgm:pt>
    <dgm:pt modelId="{2B7B3287-D9F1-4950-86BB-6372D79ABA4D}" type="sibTrans" cxnId="{B94FB459-DD32-4955-9E22-303164453806}">
      <dgm:prSet/>
      <dgm:spPr/>
      <dgm:t>
        <a:bodyPr/>
        <a:lstStyle/>
        <a:p>
          <a:endParaRPr lang="en-US"/>
        </a:p>
      </dgm:t>
    </dgm:pt>
    <dgm:pt modelId="{1FD56324-F72C-43B2-AB8E-DE6C49ED07B7}">
      <dgm:prSet/>
      <dgm:spPr/>
      <dgm:t>
        <a:bodyPr/>
        <a:lstStyle/>
        <a:p>
          <a:r>
            <a:rPr lang="en-US"/>
            <a:t>image dilation, </a:t>
          </a:r>
        </a:p>
      </dgm:t>
    </dgm:pt>
    <dgm:pt modelId="{36725E36-D1E6-4B57-92F2-B240AB0539A1}" type="parTrans" cxnId="{FC306AAB-7E32-455E-A6C0-BD27B3837634}">
      <dgm:prSet/>
      <dgm:spPr/>
      <dgm:t>
        <a:bodyPr/>
        <a:lstStyle/>
        <a:p>
          <a:endParaRPr lang="en-US"/>
        </a:p>
      </dgm:t>
    </dgm:pt>
    <dgm:pt modelId="{0EDF8875-71AA-4A2E-AD27-1665E986664B}" type="sibTrans" cxnId="{FC306AAB-7E32-455E-A6C0-BD27B3837634}">
      <dgm:prSet/>
      <dgm:spPr/>
      <dgm:t>
        <a:bodyPr/>
        <a:lstStyle/>
        <a:p>
          <a:endParaRPr lang="en-US"/>
        </a:p>
      </dgm:t>
    </dgm:pt>
    <dgm:pt modelId="{224383EE-EBF9-4A08-8B00-8D4D24A645D4}">
      <dgm:prSet/>
      <dgm:spPr/>
      <dgm:t>
        <a:bodyPr/>
        <a:lstStyle/>
        <a:p>
          <a:r>
            <a:rPr lang="en-US"/>
            <a:t>image erosion, </a:t>
          </a:r>
        </a:p>
      </dgm:t>
    </dgm:pt>
    <dgm:pt modelId="{43BD845C-5205-4EEB-ABF3-B4166E48CE85}" type="parTrans" cxnId="{46EC6D19-8F9A-46D5-A93B-8416CEB6D1C6}">
      <dgm:prSet/>
      <dgm:spPr/>
      <dgm:t>
        <a:bodyPr/>
        <a:lstStyle/>
        <a:p>
          <a:endParaRPr lang="en-US"/>
        </a:p>
      </dgm:t>
    </dgm:pt>
    <dgm:pt modelId="{81EF8E3C-9D79-4A99-8FBF-F60FEED50FA6}" type="sibTrans" cxnId="{46EC6D19-8F9A-46D5-A93B-8416CEB6D1C6}">
      <dgm:prSet/>
      <dgm:spPr/>
      <dgm:t>
        <a:bodyPr/>
        <a:lstStyle/>
        <a:p>
          <a:endParaRPr lang="en-US"/>
        </a:p>
      </dgm:t>
    </dgm:pt>
    <dgm:pt modelId="{73033D1C-2F09-4AFE-8ADF-83E35CF03532}">
      <dgm:prSet/>
      <dgm:spPr/>
      <dgm:t>
        <a:bodyPr/>
        <a:lstStyle/>
        <a:p>
          <a:r>
            <a:rPr lang="en-US"/>
            <a:t>downscaling,</a:t>
          </a:r>
        </a:p>
      </dgm:t>
    </dgm:pt>
    <dgm:pt modelId="{C554CEEF-15F7-42AC-8D90-9412A7F09F04}" type="parTrans" cxnId="{3904D69E-5FB5-4B58-968F-096F498137A9}">
      <dgm:prSet/>
      <dgm:spPr/>
      <dgm:t>
        <a:bodyPr/>
        <a:lstStyle/>
        <a:p>
          <a:endParaRPr lang="en-US"/>
        </a:p>
      </dgm:t>
    </dgm:pt>
    <dgm:pt modelId="{1C61A907-5A22-4400-BC15-7A089214CD4E}" type="sibTrans" cxnId="{3904D69E-5FB5-4B58-968F-096F498137A9}">
      <dgm:prSet/>
      <dgm:spPr/>
      <dgm:t>
        <a:bodyPr/>
        <a:lstStyle/>
        <a:p>
          <a:endParaRPr lang="en-US"/>
        </a:p>
      </dgm:t>
    </dgm:pt>
    <dgm:pt modelId="{F7718896-F05C-40C0-A3B9-AD259477D568}">
      <dgm:prSet/>
      <dgm:spPr/>
      <dgm:t>
        <a:bodyPr/>
        <a:lstStyle/>
        <a:p>
          <a:r>
            <a:rPr lang="en-US"/>
            <a:t>underlining,</a:t>
          </a:r>
        </a:p>
      </dgm:t>
    </dgm:pt>
    <dgm:pt modelId="{BA911D48-53F7-46B0-9B1D-A7C5CAE461D9}" type="parTrans" cxnId="{9B823A25-123F-4B1F-8C80-9C77BA9409A3}">
      <dgm:prSet/>
      <dgm:spPr/>
      <dgm:t>
        <a:bodyPr/>
        <a:lstStyle/>
        <a:p>
          <a:endParaRPr lang="en-US"/>
        </a:p>
      </dgm:t>
    </dgm:pt>
    <dgm:pt modelId="{8F8C87C7-BB10-4557-B10A-0654733E960D}" type="sibTrans" cxnId="{9B823A25-123F-4B1F-8C80-9C77BA9409A3}">
      <dgm:prSet/>
      <dgm:spPr/>
      <dgm:t>
        <a:bodyPr/>
        <a:lstStyle/>
        <a:p>
          <a:endParaRPr lang="en-US"/>
        </a:p>
      </dgm:t>
    </dgm:pt>
    <dgm:pt modelId="{A025E76B-12E4-47DB-A90C-FFBB7418DCA8}">
      <dgm:prSet/>
      <dgm:spPr/>
      <dgm:t>
        <a:bodyPr/>
        <a:lstStyle/>
        <a:p>
          <a:r>
            <a:rPr lang="en-US"/>
            <a:t>keeping the original image.</a:t>
          </a:r>
        </a:p>
      </dgm:t>
    </dgm:pt>
    <dgm:pt modelId="{87C0910B-DD33-4124-8798-14CEA759E6E5}" type="parTrans" cxnId="{76FF28C7-7B88-4EE2-BC38-CA402E8674F9}">
      <dgm:prSet/>
      <dgm:spPr/>
      <dgm:t>
        <a:bodyPr/>
        <a:lstStyle/>
        <a:p>
          <a:endParaRPr lang="en-US"/>
        </a:p>
      </dgm:t>
    </dgm:pt>
    <dgm:pt modelId="{945359E4-85B9-44FF-9A9C-216A508E63F7}" type="sibTrans" cxnId="{76FF28C7-7B88-4EE2-BC38-CA402E8674F9}">
      <dgm:prSet/>
      <dgm:spPr/>
      <dgm:t>
        <a:bodyPr/>
        <a:lstStyle/>
        <a:p>
          <a:endParaRPr lang="en-US"/>
        </a:p>
      </dgm:t>
    </dgm:pt>
    <dgm:pt modelId="{EE3E427B-9BC1-4300-B5B8-7FF5A89276BD}" type="pres">
      <dgm:prSet presAssocID="{4302F657-2163-4671-9FBA-7AEEF3DF6A31}" presName="linear" presStyleCnt="0">
        <dgm:presLayoutVars>
          <dgm:dir/>
          <dgm:animLvl val="lvl"/>
          <dgm:resizeHandles val="exact"/>
        </dgm:presLayoutVars>
      </dgm:prSet>
      <dgm:spPr/>
    </dgm:pt>
    <dgm:pt modelId="{64E19CB8-0DFD-4B89-BE72-E2DAADB48373}" type="pres">
      <dgm:prSet presAssocID="{3373C744-8CBC-4624-A446-DF2F64BB91F7}" presName="parentLin" presStyleCnt="0"/>
      <dgm:spPr/>
    </dgm:pt>
    <dgm:pt modelId="{CF4E6CB7-F7F6-4BED-92C9-612579DF37C8}" type="pres">
      <dgm:prSet presAssocID="{3373C744-8CBC-4624-A446-DF2F64BB91F7}" presName="parentLeftMargin" presStyleLbl="node1" presStyleIdx="0" presStyleCnt="2"/>
      <dgm:spPr/>
    </dgm:pt>
    <dgm:pt modelId="{0218A904-A5D1-4E3F-B3F3-1DAE306E5D34}" type="pres">
      <dgm:prSet presAssocID="{3373C744-8CBC-4624-A446-DF2F64BB91F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3955597-93A9-4D14-B87B-810AB511ED02}" type="pres">
      <dgm:prSet presAssocID="{3373C744-8CBC-4624-A446-DF2F64BB91F7}" presName="negativeSpace" presStyleCnt="0"/>
      <dgm:spPr/>
    </dgm:pt>
    <dgm:pt modelId="{59FBED10-A230-4774-B05B-6DCFDF883DE3}" type="pres">
      <dgm:prSet presAssocID="{3373C744-8CBC-4624-A446-DF2F64BB91F7}" presName="childText" presStyleLbl="conFgAcc1" presStyleIdx="0" presStyleCnt="2">
        <dgm:presLayoutVars>
          <dgm:bulletEnabled val="1"/>
        </dgm:presLayoutVars>
      </dgm:prSet>
      <dgm:spPr/>
    </dgm:pt>
    <dgm:pt modelId="{E27EFB6D-8B35-433C-87C7-9FB57DAF2B33}" type="pres">
      <dgm:prSet presAssocID="{C854AEEA-575E-4456-BE4C-2213C8DC4C43}" presName="spaceBetweenRectangles" presStyleCnt="0"/>
      <dgm:spPr/>
    </dgm:pt>
    <dgm:pt modelId="{751F0618-8F71-4498-8915-74B028B13D24}" type="pres">
      <dgm:prSet presAssocID="{C1CBA3F5-B48D-4E95-B454-264F78200FB2}" presName="parentLin" presStyleCnt="0"/>
      <dgm:spPr/>
    </dgm:pt>
    <dgm:pt modelId="{CB11F453-4377-4EB4-82B2-C9D62833783B}" type="pres">
      <dgm:prSet presAssocID="{C1CBA3F5-B48D-4E95-B454-264F78200FB2}" presName="parentLeftMargin" presStyleLbl="node1" presStyleIdx="0" presStyleCnt="2"/>
      <dgm:spPr/>
    </dgm:pt>
    <dgm:pt modelId="{0731E89A-B3D3-4507-A23D-F738C0ECD660}" type="pres">
      <dgm:prSet presAssocID="{C1CBA3F5-B48D-4E95-B454-264F78200FB2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AA40B4DD-5426-4B85-BE39-71E95CA79C71}" type="pres">
      <dgm:prSet presAssocID="{C1CBA3F5-B48D-4E95-B454-264F78200FB2}" presName="negativeSpace" presStyleCnt="0"/>
      <dgm:spPr/>
    </dgm:pt>
    <dgm:pt modelId="{B04FD28B-097F-4850-AD06-F2830B1A0265}" type="pres">
      <dgm:prSet presAssocID="{C1CBA3F5-B48D-4E95-B454-264F78200FB2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EF74EA03-4E46-491F-B093-042242DC506C}" type="presOf" srcId="{F7718896-F05C-40C0-A3B9-AD259477D568}" destId="{B04FD28B-097F-4850-AD06-F2830B1A0265}" srcOrd="0" destOrd="6" presId="urn:microsoft.com/office/officeart/2005/8/layout/list1"/>
    <dgm:cxn modelId="{AD3C6E09-D0EF-4E0A-9F3F-5FC4815B97A1}" type="presOf" srcId="{75363499-15AC-4D72-89EF-8AD4559B2A2D}" destId="{59FBED10-A230-4774-B05B-6DCFDF883DE3}" srcOrd="0" destOrd="0" presId="urn:microsoft.com/office/officeart/2005/8/layout/list1"/>
    <dgm:cxn modelId="{6B67620F-A4E9-41C3-9321-C13A2898DD0E}" type="presOf" srcId="{3373C744-8CBC-4624-A446-DF2F64BB91F7}" destId="{0218A904-A5D1-4E3F-B3F3-1DAE306E5D34}" srcOrd="1" destOrd="0" presId="urn:microsoft.com/office/officeart/2005/8/layout/list1"/>
    <dgm:cxn modelId="{92962110-B96D-4EEC-880E-B4C9E2E3E2C8}" srcId="{4302F657-2163-4671-9FBA-7AEEF3DF6A31}" destId="{C1CBA3F5-B48D-4E95-B454-264F78200FB2}" srcOrd="1" destOrd="0" parTransId="{6158D9F9-05F9-4462-B4CB-D20320FC54AB}" sibTransId="{95B0E4A8-50DD-43D4-81B2-F9E1AFA39892}"/>
    <dgm:cxn modelId="{46EC6D19-8F9A-46D5-A93B-8416CEB6D1C6}" srcId="{75C72EE5-CBB8-473E-8EAB-A202B9B2DDCB}" destId="{224383EE-EBF9-4A08-8B00-8D4D24A645D4}" srcOrd="3" destOrd="0" parTransId="{43BD845C-5205-4EEB-ABF3-B4166E48CE85}" sibTransId="{81EF8E3C-9D79-4A99-8FBF-F60FEED50FA6}"/>
    <dgm:cxn modelId="{9B823A25-123F-4B1F-8C80-9C77BA9409A3}" srcId="{75C72EE5-CBB8-473E-8EAB-A202B9B2DDCB}" destId="{F7718896-F05C-40C0-A3B9-AD259477D568}" srcOrd="5" destOrd="0" parTransId="{BA911D48-53F7-46B0-9B1D-A7C5CAE461D9}" sibTransId="{8F8C87C7-BB10-4557-B10A-0654733E960D}"/>
    <dgm:cxn modelId="{154FF434-A8C7-4B89-B92A-CEC9596B8205}" type="presOf" srcId="{424DCF05-428E-413C-BC29-5A10348FB39D}" destId="{59FBED10-A230-4774-B05B-6DCFDF883DE3}" srcOrd="0" destOrd="1" presId="urn:microsoft.com/office/officeart/2005/8/layout/list1"/>
    <dgm:cxn modelId="{E9DFB23B-0FFD-4216-BDEA-042003AABF3F}" type="presOf" srcId="{75C72EE5-CBB8-473E-8EAB-A202B9B2DDCB}" destId="{B04FD28B-097F-4850-AD06-F2830B1A0265}" srcOrd="0" destOrd="0" presId="urn:microsoft.com/office/officeart/2005/8/layout/list1"/>
    <dgm:cxn modelId="{4DACFF3B-59DC-4440-A87A-D737A5BF1209}" type="presOf" srcId="{C1CBA3F5-B48D-4E95-B454-264F78200FB2}" destId="{CB11F453-4377-4EB4-82B2-C9D62833783B}" srcOrd="0" destOrd="0" presId="urn:microsoft.com/office/officeart/2005/8/layout/list1"/>
    <dgm:cxn modelId="{3FCB6D5F-7F4D-480D-8DFF-B69BF605F5ED}" type="presOf" srcId="{4302F657-2163-4671-9FBA-7AEEF3DF6A31}" destId="{EE3E427B-9BC1-4300-B5B8-7FF5A89276BD}" srcOrd="0" destOrd="0" presId="urn:microsoft.com/office/officeart/2005/8/layout/list1"/>
    <dgm:cxn modelId="{7E1A0063-97D7-48A8-9A34-FD62CA91DCD8}" type="presOf" srcId="{73033D1C-2F09-4AFE-8ADF-83E35CF03532}" destId="{B04FD28B-097F-4850-AD06-F2830B1A0265}" srcOrd="0" destOrd="5" presId="urn:microsoft.com/office/officeart/2005/8/layout/list1"/>
    <dgm:cxn modelId="{1556B96B-3434-444B-A8BC-D9F869976122}" srcId="{4302F657-2163-4671-9FBA-7AEEF3DF6A31}" destId="{3373C744-8CBC-4624-A446-DF2F64BB91F7}" srcOrd="0" destOrd="0" parTransId="{28FF8D31-1459-485D-8424-7DE2D33303EB}" sibTransId="{C854AEEA-575E-4456-BE4C-2213C8DC4C43}"/>
    <dgm:cxn modelId="{6151F351-9C94-46E9-9A44-EF48ACC942D2}" type="presOf" srcId="{C1CBA3F5-B48D-4E95-B454-264F78200FB2}" destId="{0731E89A-B3D3-4507-A23D-F738C0ECD660}" srcOrd="1" destOrd="0" presId="urn:microsoft.com/office/officeart/2005/8/layout/list1"/>
    <dgm:cxn modelId="{562B1B73-E8AA-43D8-9580-E86500428C33}" type="presOf" srcId="{224383EE-EBF9-4A08-8B00-8D4D24A645D4}" destId="{B04FD28B-097F-4850-AD06-F2830B1A0265}" srcOrd="0" destOrd="4" presId="urn:microsoft.com/office/officeart/2005/8/layout/list1"/>
    <dgm:cxn modelId="{3F81C958-BD89-498C-9758-0AE059CAC85F}" type="presOf" srcId="{1FD56324-F72C-43B2-AB8E-DE6C49ED07B7}" destId="{B04FD28B-097F-4850-AD06-F2830B1A0265}" srcOrd="0" destOrd="3" presId="urn:microsoft.com/office/officeart/2005/8/layout/list1"/>
    <dgm:cxn modelId="{B94FB459-DD32-4955-9E22-303164453806}" srcId="{75C72EE5-CBB8-473E-8EAB-A202B9B2DDCB}" destId="{D77A321A-592F-49FB-B742-405E60FAFF68}" srcOrd="1" destOrd="0" parTransId="{436F3A57-B3BF-49EF-BAA2-E0AA60C7E560}" sibTransId="{2B7B3287-D9F1-4950-86BB-6372D79ABA4D}"/>
    <dgm:cxn modelId="{4F031481-E23C-43A6-9DFB-11D83B69C0A9}" srcId="{75C72EE5-CBB8-473E-8EAB-A202B9B2DDCB}" destId="{AF0DF83D-35B8-4F20-A3FF-1E6FFF70EBA3}" srcOrd="0" destOrd="0" parTransId="{6E75AE52-E376-4F9A-8A1A-F44BE685096D}" sibTransId="{6833383D-8546-46B1-A9E9-8332B1887D60}"/>
    <dgm:cxn modelId="{4F4E5C8E-FC5C-4231-AA44-67A31FE54325}" type="presOf" srcId="{3373C744-8CBC-4624-A446-DF2F64BB91F7}" destId="{CF4E6CB7-F7F6-4BED-92C9-612579DF37C8}" srcOrd="0" destOrd="0" presId="urn:microsoft.com/office/officeart/2005/8/layout/list1"/>
    <dgm:cxn modelId="{3A513390-AD2B-4E1B-93EA-BF6F49CBCC02}" srcId="{75363499-15AC-4D72-89EF-8AD4559B2A2D}" destId="{10430153-872E-4340-971D-3C5D0A9B8211}" srcOrd="1" destOrd="0" parTransId="{37193F01-E5E4-4263-AA7A-20BFCFBD7A45}" sibTransId="{027B5547-611D-4633-85C9-772F05F3B9F6}"/>
    <dgm:cxn modelId="{CFFAB99A-5A26-4E62-AF79-387C7674BDAA}" type="presOf" srcId="{D77A321A-592F-49FB-B742-405E60FAFF68}" destId="{B04FD28B-097F-4850-AD06-F2830B1A0265}" srcOrd="0" destOrd="2" presId="urn:microsoft.com/office/officeart/2005/8/layout/list1"/>
    <dgm:cxn modelId="{3904D69E-5FB5-4B58-968F-096F498137A9}" srcId="{75C72EE5-CBB8-473E-8EAB-A202B9B2DDCB}" destId="{73033D1C-2F09-4AFE-8ADF-83E35CF03532}" srcOrd="4" destOrd="0" parTransId="{C554CEEF-15F7-42AC-8D90-9412A7F09F04}" sibTransId="{1C61A907-5A22-4400-BC15-7A089214CD4E}"/>
    <dgm:cxn modelId="{7A15E89F-D8DF-492C-86EF-6F301C93CC2D}" type="presOf" srcId="{BC570FD7-98E4-48C2-A9E6-2FBBDF2717A6}" destId="{59FBED10-A230-4774-B05B-6DCFDF883DE3}" srcOrd="0" destOrd="3" presId="urn:microsoft.com/office/officeart/2005/8/layout/list1"/>
    <dgm:cxn modelId="{BE3073A2-27B8-42C3-A2A1-52E46711B584}" type="presOf" srcId="{A025E76B-12E4-47DB-A90C-FFBB7418DCA8}" destId="{B04FD28B-097F-4850-AD06-F2830B1A0265}" srcOrd="0" destOrd="7" presId="urn:microsoft.com/office/officeart/2005/8/layout/list1"/>
    <dgm:cxn modelId="{E42839AB-D51A-4144-A2F5-2E89B843ECD0}" srcId="{3373C744-8CBC-4624-A446-DF2F64BB91F7}" destId="{BC570FD7-98E4-48C2-A9E6-2FBBDF2717A6}" srcOrd="1" destOrd="0" parTransId="{8DC1F275-41DC-4469-B57E-6FF33600BE6F}" sibTransId="{8245B142-3A3C-4284-B476-C7312C635B3D}"/>
    <dgm:cxn modelId="{FC306AAB-7E32-455E-A6C0-BD27B3837634}" srcId="{75C72EE5-CBB8-473E-8EAB-A202B9B2DDCB}" destId="{1FD56324-F72C-43B2-AB8E-DE6C49ED07B7}" srcOrd="2" destOrd="0" parTransId="{36725E36-D1E6-4B57-92F2-B240AB0539A1}" sibTransId="{0EDF8875-71AA-4A2E-AD27-1665E986664B}"/>
    <dgm:cxn modelId="{4AA36CBC-57EE-4B2C-ADE2-16192317D3E5}" srcId="{3373C744-8CBC-4624-A446-DF2F64BB91F7}" destId="{75363499-15AC-4D72-89EF-8AD4559B2A2D}" srcOrd="0" destOrd="0" parTransId="{5C49D2FC-FF39-40F2-9EA5-571DDFA3DFBF}" sibTransId="{65627125-141D-4786-A4D3-440816921101}"/>
    <dgm:cxn modelId="{76FF28C7-7B88-4EE2-BC38-CA402E8674F9}" srcId="{75C72EE5-CBB8-473E-8EAB-A202B9B2DDCB}" destId="{A025E76B-12E4-47DB-A90C-FFBB7418DCA8}" srcOrd="6" destOrd="0" parTransId="{87C0910B-DD33-4124-8798-14CEA759E6E5}" sibTransId="{945359E4-85B9-44FF-9A9C-216A508E63F7}"/>
    <dgm:cxn modelId="{FF52F3C9-B32D-4809-BD02-65E78EA8F376}" srcId="{C1CBA3F5-B48D-4E95-B454-264F78200FB2}" destId="{75C72EE5-CBB8-473E-8EAB-A202B9B2DDCB}" srcOrd="0" destOrd="0" parTransId="{909B3589-5400-4236-AFD5-175F66B327B2}" sibTransId="{CE2D80F5-56F2-4AE2-8A43-EBA21A19525C}"/>
    <dgm:cxn modelId="{A5B058E8-EA6E-478A-B73D-37BBFD01C875}" type="presOf" srcId="{10430153-872E-4340-971D-3C5D0A9B8211}" destId="{59FBED10-A230-4774-B05B-6DCFDF883DE3}" srcOrd="0" destOrd="2" presId="urn:microsoft.com/office/officeart/2005/8/layout/list1"/>
    <dgm:cxn modelId="{87067FF1-03F1-4BD4-A084-5B240A914F15}" type="presOf" srcId="{AF0DF83D-35B8-4F20-A3FF-1E6FFF70EBA3}" destId="{B04FD28B-097F-4850-AD06-F2830B1A0265}" srcOrd="0" destOrd="1" presId="urn:microsoft.com/office/officeart/2005/8/layout/list1"/>
    <dgm:cxn modelId="{D21AB8FB-6793-43E6-9084-912FBB4F6819}" srcId="{75363499-15AC-4D72-89EF-8AD4559B2A2D}" destId="{424DCF05-428E-413C-BC29-5A10348FB39D}" srcOrd="0" destOrd="0" parTransId="{AD589E5B-3B3F-4E79-BF88-491EDA22B940}" sibTransId="{6A0B1119-4E25-4935-93AE-FC6542F50FF6}"/>
    <dgm:cxn modelId="{6BB5D8DF-0385-4B2F-8D98-40616A74A9DF}" type="presParOf" srcId="{EE3E427B-9BC1-4300-B5B8-7FF5A89276BD}" destId="{64E19CB8-0DFD-4B89-BE72-E2DAADB48373}" srcOrd="0" destOrd="0" presId="urn:microsoft.com/office/officeart/2005/8/layout/list1"/>
    <dgm:cxn modelId="{37F98E4F-9F50-4D43-B67B-98607EE790E7}" type="presParOf" srcId="{64E19CB8-0DFD-4B89-BE72-E2DAADB48373}" destId="{CF4E6CB7-F7F6-4BED-92C9-612579DF37C8}" srcOrd="0" destOrd="0" presId="urn:microsoft.com/office/officeart/2005/8/layout/list1"/>
    <dgm:cxn modelId="{C1F2DDD7-DEC6-44DC-AD42-1ADE4C16F951}" type="presParOf" srcId="{64E19CB8-0DFD-4B89-BE72-E2DAADB48373}" destId="{0218A904-A5D1-4E3F-B3F3-1DAE306E5D34}" srcOrd="1" destOrd="0" presId="urn:microsoft.com/office/officeart/2005/8/layout/list1"/>
    <dgm:cxn modelId="{3451059A-1FDA-4A6E-A0D7-328C1A6153E8}" type="presParOf" srcId="{EE3E427B-9BC1-4300-B5B8-7FF5A89276BD}" destId="{53955597-93A9-4D14-B87B-810AB511ED02}" srcOrd="1" destOrd="0" presId="urn:microsoft.com/office/officeart/2005/8/layout/list1"/>
    <dgm:cxn modelId="{8CFD538A-DC94-4F0A-A702-34CD0BAE8630}" type="presParOf" srcId="{EE3E427B-9BC1-4300-B5B8-7FF5A89276BD}" destId="{59FBED10-A230-4774-B05B-6DCFDF883DE3}" srcOrd="2" destOrd="0" presId="urn:microsoft.com/office/officeart/2005/8/layout/list1"/>
    <dgm:cxn modelId="{AFCBE37F-A5A3-44C3-A06D-AFD6469BFCEE}" type="presParOf" srcId="{EE3E427B-9BC1-4300-B5B8-7FF5A89276BD}" destId="{E27EFB6D-8B35-433C-87C7-9FB57DAF2B33}" srcOrd="3" destOrd="0" presId="urn:microsoft.com/office/officeart/2005/8/layout/list1"/>
    <dgm:cxn modelId="{C1863AA6-DB04-4295-B14F-4EC06D575D5F}" type="presParOf" srcId="{EE3E427B-9BC1-4300-B5B8-7FF5A89276BD}" destId="{751F0618-8F71-4498-8915-74B028B13D24}" srcOrd="4" destOrd="0" presId="urn:microsoft.com/office/officeart/2005/8/layout/list1"/>
    <dgm:cxn modelId="{14E07AE2-685A-4E8A-9C8C-1D3DBE07611E}" type="presParOf" srcId="{751F0618-8F71-4498-8915-74B028B13D24}" destId="{CB11F453-4377-4EB4-82B2-C9D62833783B}" srcOrd="0" destOrd="0" presId="urn:microsoft.com/office/officeart/2005/8/layout/list1"/>
    <dgm:cxn modelId="{9FF9EE88-3AD1-414C-BAD3-5363705381FE}" type="presParOf" srcId="{751F0618-8F71-4498-8915-74B028B13D24}" destId="{0731E89A-B3D3-4507-A23D-F738C0ECD660}" srcOrd="1" destOrd="0" presId="urn:microsoft.com/office/officeart/2005/8/layout/list1"/>
    <dgm:cxn modelId="{118B56A6-57B4-45E5-878E-F208480AD112}" type="presParOf" srcId="{EE3E427B-9BC1-4300-B5B8-7FF5A89276BD}" destId="{AA40B4DD-5426-4B85-BE39-71E95CA79C71}" srcOrd="5" destOrd="0" presId="urn:microsoft.com/office/officeart/2005/8/layout/list1"/>
    <dgm:cxn modelId="{6A6D3374-13B1-4FBB-A522-3D4304726184}" type="presParOf" srcId="{EE3E427B-9BC1-4300-B5B8-7FF5A89276BD}" destId="{B04FD28B-097F-4850-AD06-F2830B1A0265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FBED10-A230-4774-B05B-6DCFDF883DE3}">
      <dsp:nvSpPr>
        <dsp:cNvPr id="0" name=""/>
        <dsp:cNvSpPr/>
      </dsp:nvSpPr>
      <dsp:spPr>
        <a:xfrm>
          <a:off x="0" y="343908"/>
          <a:ext cx="4494944" cy="1278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8858" tIns="291592" rIns="34885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Image resizing: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TrOCR fine-tuning: 384x384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Scratch visual transformers: 224x224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Square operation (for some experiments)</a:t>
          </a:r>
        </a:p>
      </dsp:txBody>
      <dsp:txXfrm>
        <a:off x="0" y="343908"/>
        <a:ext cx="4494944" cy="1278900"/>
      </dsp:txXfrm>
    </dsp:sp>
    <dsp:sp modelId="{0218A904-A5D1-4E3F-B3F3-1DAE306E5D34}">
      <dsp:nvSpPr>
        <dsp:cNvPr id="0" name=""/>
        <dsp:cNvSpPr/>
      </dsp:nvSpPr>
      <dsp:spPr>
        <a:xfrm>
          <a:off x="224747" y="137268"/>
          <a:ext cx="3146460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929" tIns="0" rIns="118929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Preprocessing:</a:t>
          </a:r>
        </a:p>
      </dsp:txBody>
      <dsp:txXfrm>
        <a:off x="244922" y="157443"/>
        <a:ext cx="3106110" cy="372930"/>
      </dsp:txXfrm>
    </dsp:sp>
    <dsp:sp modelId="{B04FD28B-097F-4850-AD06-F2830B1A0265}">
      <dsp:nvSpPr>
        <dsp:cNvPr id="0" name=""/>
        <dsp:cNvSpPr/>
      </dsp:nvSpPr>
      <dsp:spPr>
        <a:xfrm>
          <a:off x="0" y="1905048"/>
          <a:ext cx="4494944" cy="2205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8858" tIns="291592" rIns="34885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Random choice from next list: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random rotation (-10 to 10 degrees), 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gaussian blurring,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image dilation, 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image erosion, 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downscaling,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underlining,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keeping the original image.</a:t>
          </a:r>
        </a:p>
      </dsp:txBody>
      <dsp:txXfrm>
        <a:off x="0" y="1905048"/>
        <a:ext cx="4494944" cy="2205000"/>
      </dsp:txXfrm>
    </dsp:sp>
    <dsp:sp modelId="{0731E89A-B3D3-4507-A23D-F738C0ECD660}">
      <dsp:nvSpPr>
        <dsp:cNvPr id="0" name=""/>
        <dsp:cNvSpPr/>
      </dsp:nvSpPr>
      <dsp:spPr>
        <a:xfrm>
          <a:off x="224747" y="1698408"/>
          <a:ext cx="3146460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929" tIns="0" rIns="118929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Augmentation:</a:t>
          </a:r>
        </a:p>
      </dsp:txBody>
      <dsp:txXfrm>
        <a:off x="244922" y="1718583"/>
        <a:ext cx="3106110" cy="372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796FF-825C-48B8-ADC6-59E1D0270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DF2303-93E9-46B9-BA2E-A602207817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C0890-122B-4BD6-8A21-5B69BB26F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22BA7-2C89-4AAE-A93E-754B7487F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8D27F-060E-4344-850A-41F914140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731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C7E20-E327-4379-8974-76107C5F6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4BAE5-73F1-4BB0-ACBD-F78832981A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B6AA1-9817-4A02-A085-E2DEC27F2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70BF3-5926-4D94-B3EF-B4D09E2FF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F612E-44B4-4153-A8BD-3F55471B5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44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2F8555-6D61-4A14-846F-8318F88A10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EA5D2A-56E8-4C26-961E-AAA73B46C6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498C7-F13F-4D94-9FF1-DABEF5C76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FCB83-58F3-4079-B68D-C5989EB39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5ACC5-CCB9-472E-9DF0-E3FEFCD4B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736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6AABF-6111-4651-B401-B791CE077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1F616-13FA-41F5-A0E5-E0D3BF62A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FA885-7FDD-44EE-8058-A3D7257BD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06568-E3BD-47B5-9C3E-90F3F4E16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69FDD-3FA5-400C-85FD-232E10337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96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1B594-329D-409C-AF4E-F1345E5D9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6D83B-ED8B-4C4C-BB5E-39B6CFD87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98456-155A-4907-B373-93CA98399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A0869-73C8-4A7E-A81F-F925C7C35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E7DC4-52F0-4E16-824E-8A4EDCBE2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88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8CE65-34E5-4357-949D-664F0FA75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B4EF7-1398-4BC1-96D7-93831409B7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4294AC-E5A6-44EA-A697-03F5E8639E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9740C1-E4E0-4124-AB2D-A4379264F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EE62D4-6D28-4108-84CD-6D3660CAE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08CF0-15D7-4AB5-922A-804DC08E4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160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BAF5-84D4-471D-A304-450ED7CA8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B5030-EB0C-4789-962D-E8A40E0069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84F084-2312-4250-8557-036D0472F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786343-0D33-4133-AD2D-57414F5BD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FCDE1A-81CC-4C8C-9A2B-24ED877E36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49A2D9-0C05-4877-95ED-9CBF992AF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79C5B8-5A6D-4FEA-8647-275E1F7C8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F8BB21-8F3A-4099-B485-1AF9E7405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921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8A94B-E4F3-43C4-826C-0A95EA391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217FFC-8C24-40FA-A7BA-BF649A120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6F6FB1-2D65-4A1A-89CD-7D080E194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60947-065A-4E86-BBC7-0F45A508B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18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443DFB-108A-4BEA-8A0B-C8A9F71CA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49B7F8-D34A-466A-8C21-5673CF894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3A71A8-42CE-4C0B-A26F-A7B7DED02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34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CB8BB-E715-4B31-BB45-66A2E63CC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8C0B7-6255-4183-934B-D0C34F8DC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96653F-72AB-4544-AAC4-733308E75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81DA3-1DFF-4B0C-83EB-F797AD72D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9A24BC-1214-412C-8DF8-A3F012AE8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DD9FB-AB3C-42DE-9218-8F1C8102D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9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674DD-99F3-4857-896C-2C2E6ACFF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96BA4F-54DA-40EA-9EA5-84D6F932C9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565E2B-0E6A-4C0C-A97C-73840C4C08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63316-59E3-47A7-974C-9E0AB9CEF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18252-FA16-4A6A-98B1-049B646E3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F26D4A-D535-4E2A-93AD-9FC6C12D5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531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15B199-E8F2-41CE-80A1-71D8C1E4C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B1075B-FB24-43FB-B319-A2807DDC6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26985-5C5F-40F3-8A8C-AB1018EF57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20023-CF7C-4FBE-BBE7-7B638CED8AA5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074E8-52E2-4A14-8B69-D4F8238F49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4A103-DA6F-4970-9856-2659A7E62A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5F50E-5ADE-4E6E-B68A-908C5BBF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51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ultralytics/ultralytic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4.jp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8.png"/><Relationship Id="rId9" Type="http://schemas.microsoft.com/office/2007/relationships/diagramDrawing" Target="../diagrams/drawing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0B3F61-984F-4945-9D75-3FDE504B8A84}"/>
              </a:ext>
            </a:extLst>
          </p:cNvPr>
          <p:cNvSpPr txBox="1"/>
          <p:nvPr/>
        </p:nvSpPr>
        <p:spPr>
          <a:xfrm>
            <a:off x="0" y="4004673"/>
            <a:ext cx="1219199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gency FB" panose="020B0503020202020204" pitchFamily="34" charset="0"/>
              </a:rPr>
              <a:t>CIS Multilingual License Plate Detection and Recognition Based on Convolutional and Transformer Neural Networks</a:t>
            </a:r>
          </a:p>
          <a:p>
            <a:pPr algn="ctr"/>
            <a:r>
              <a:rPr lang="en-US" sz="2800" b="1" dirty="0">
                <a:latin typeface="Agency FB" panose="020B0503020202020204" pitchFamily="34" charset="0"/>
              </a:rPr>
              <a:t>Irek Saitov</a:t>
            </a:r>
            <a:r>
              <a:rPr lang="ru-RU" sz="2800" b="1" dirty="0">
                <a:latin typeface="Agency FB" panose="020B0503020202020204" pitchFamily="34" charset="0"/>
              </a:rPr>
              <a:t> </a:t>
            </a:r>
            <a:r>
              <a:rPr lang="en-US" sz="2800" b="1" dirty="0">
                <a:latin typeface="Agency FB" panose="020B0503020202020204" pitchFamily="34" charset="0"/>
              </a:rPr>
              <a:t>and Andrey </a:t>
            </a:r>
            <a:r>
              <a:rPr lang="en-US" sz="2800" b="1" dirty="0" err="1">
                <a:latin typeface="Agency FB" panose="020B0503020202020204" pitchFamily="34" charset="0"/>
              </a:rPr>
              <a:t>Filchenkov</a:t>
            </a:r>
            <a:endParaRPr lang="en-US" sz="2800" b="1" dirty="0">
              <a:latin typeface="Agency FB" panose="020B0503020202020204" pitchFamily="34" charset="0"/>
            </a:endParaRPr>
          </a:p>
          <a:p>
            <a:pPr algn="ctr"/>
            <a:r>
              <a:rPr lang="en-US" sz="2800" b="1" dirty="0">
                <a:latin typeface="Agency FB" panose="020B0503020202020204" pitchFamily="34" charset="0"/>
              </a:rPr>
              <a:t>ITMO university</a:t>
            </a:r>
          </a:p>
        </p:txBody>
      </p:sp>
      <p:pic>
        <p:nvPicPr>
          <p:cNvPr id="23" name="Picture 22" descr="A picture containing drawing&#10;&#10;Description automatically generated">
            <a:extLst>
              <a:ext uri="{FF2B5EF4-FFF2-40B4-BE49-F238E27FC236}">
                <a16:creationId xmlns:a16="http://schemas.microsoft.com/office/drawing/2014/main" id="{60C5CA75-1332-4540-97F4-8EBE4855E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9" y="1720032"/>
            <a:ext cx="3657602" cy="176058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FDCF367-7B67-4CFB-8D94-47D41B43E7F3}"/>
              </a:ext>
            </a:extLst>
          </p:cNvPr>
          <p:cNvSpPr txBox="1"/>
          <p:nvPr/>
        </p:nvSpPr>
        <p:spPr>
          <a:xfrm>
            <a:off x="0" y="668532"/>
            <a:ext cx="12191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latin typeface="Agency FB" panose="020B0503020202020204" pitchFamily="34" charset="0"/>
              </a:rPr>
              <a:t>12</a:t>
            </a:r>
            <a:r>
              <a:rPr lang="en-US" sz="2400" b="1" dirty="0" err="1">
                <a:latin typeface="Agency FB" panose="020B0503020202020204" pitchFamily="34" charset="0"/>
              </a:rPr>
              <a:t>th</a:t>
            </a:r>
            <a:r>
              <a:rPr lang="en-US" sz="2400" b="1" dirty="0">
                <a:latin typeface="Agency FB" panose="020B0503020202020204" pitchFamily="34" charset="0"/>
              </a:rPr>
              <a:t> International</a:t>
            </a:r>
            <a:r>
              <a:rPr lang="ru-RU" sz="2400" b="1" dirty="0">
                <a:latin typeface="Agency FB" panose="020B0503020202020204" pitchFamily="34" charset="0"/>
              </a:rPr>
              <a:t> </a:t>
            </a:r>
            <a:r>
              <a:rPr lang="en-US" sz="2400" b="1" dirty="0">
                <a:latin typeface="Agency FB" panose="020B0503020202020204" pitchFamily="34" charset="0"/>
              </a:rPr>
              <a:t>Young Scientists Conference</a:t>
            </a:r>
            <a:r>
              <a:rPr lang="ru-RU" sz="2400" b="1" dirty="0">
                <a:latin typeface="Agency FB" panose="020B0503020202020204" pitchFamily="34" charset="0"/>
              </a:rPr>
              <a:t> </a:t>
            </a:r>
            <a:r>
              <a:rPr lang="en-US" sz="2400" b="1" dirty="0">
                <a:latin typeface="Agency FB" panose="020B0503020202020204" pitchFamily="34" charset="0"/>
              </a:rPr>
              <a:t>on Computational Science</a:t>
            </a:r>
          </a:p>
        </p:txBody>
      </p:sp>
    </p:spTree>
    <p:extLst>
      <p:ext uri="{BB962C8B-B14F-4D97-AF65-F5344CB8AC3E}">
        <p14:creationId xmlns:p14="http://schemas.microsoft.com/office/powerpoint/2010/main" val="2096407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7297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Experiments setup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9</a:t>
            </a: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C5A73F85-73B6-3DC0-C837-8E1E25D24E49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BDAC9F-9193-8E49-624D-AF910E1C9C41}"/>
              </a:ext>
            </a:extLst>
          </p:cNvPr>
          <p:cNvSpPr txBox="1"/>
          <p:nvPr/>
        </p:nvSpPr>
        <p:spPr>
          <a:xfrm>
            <a:off x="414831" y="1523308"/>
            <a:ext cx="997858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NVIDIA TITAN RTX (24GB of RAM)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Localization model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Weights for YOLOv5/v8: pretrain MS COCO.</a:t>
            </a: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size: ‘s’ small, 7.2M parameters.</a:t>
            </a: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size: 32.</a:t>
            </a: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image size: 640x640.</a:t>
            </a: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Epochs: 100.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F4B9442-EEFE-6890-6D50-DFD52006638F}"/>
                  </a:ext>
                </a:extLst>
              </p:cNvPr>
              <p:cNvSpPr txBox="1"/>
              <p:nvPr/>
            </p:nvSpPr>
            <p:spPr>
              <a:xfrm>
                <a:off x="5824373" y="2137745"/>
                <a:ext cx="6162346" cy="47339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OCR model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TrOCR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fine-tuning:</a:t>
                </a:r>
              </a:p>
              <a:p>
                <a:pPr marL="914400" lvl="1" indent="-457200">
                  <a:buFont typeface="Times New Roman" panose="02020603050405020304" pitchFamily="18" charset="0"/>
                  <a:buChar char="‒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Model size: </a:t>
                </a:r>
              </a:p>
              <a:p>
                <a:pPr marL="1371600" lvl="2" indent="-457200">
                  <a:buFont typeface="Times New Roman" panose="02020603050405020304" pitchFamily="18" charset="0"/>
                  <a:buChar char="‒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base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𝐵𝐸𝑖𝑇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𝑏𝑎𝑠𝑒</m:t>
                        </m:r>
                      </m:sub>
                    </m:sSub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12 layers +</a:t>
                </a:r>
                <a:r>
                  <a:rPr lang="en-US" sz="20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𝑅𝑜𝐵𝐸𝑅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𝑏𝑎𝑠𝑒</m:t>
                        </m:r>
                      </m:sub>
                    </m:sSub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6 last layers, 334M parameters), batch size: 4 .</a:t>
                </a:r>
              </a:p>
              <a:p>
                <a:pPr marL="1371600" lvl="2" indent="-457200">
                  <a:buFont typeface="Times New Roman" panose="02020603050405020304" pitchFamily="18" charset="0"/>
                  <a:buChar char="‒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large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𝐵𝐸𝑖𝑇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𝑙𝑎𝑟𝑔𝑒</m:t>
                        </m:r>
                      </m:sub>
                    </m:sSub>
                    <m:r>
                      <a:rPr lang="en-US" sz="20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24 layers 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𝑅𝑜𝐵𝐸𝑅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𝑙𝑎𝑟𝑔𝑒</m:t>
                        </m:r>
                      </m:sub>
                    </m:sSub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12 layers, 558M parameters), batch size: 2.</a:t>
                </a:r>
              </a:p>
              <a:p>
                <a:pPr marL="914400" lvl="1" indent="-457200">
                  <a:buFont typeface="Times New Roman" panose="02020603050405020304" pitchFamily="18" charset="0"/>
                  <a:buChar char="‒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 image size: 384x384</a:t>
                </a:r>
              </a:p>
              <a:p>
                <a:pPr marL="914400" lvl="1" indent="-457200">
                  <a:buFont typeface="Times New Roman" panose="02020603050405020304" pitchFamily="18" charset="0"/>
                  <a:buChar char="‒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Training: 1500 / 4000 steps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Scratch encoder-decoder transformer training.</a:t>
                </a:r>
              </a:p>
              <a:p>
                <a:pPr marL="914400" lvl="1" indent="-457200">
                  <a:buFont typeface="Times New Roman" panose="02020603050405020304" pitchFamily="18" charset="0"/>
                  <a:buChar char="‒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Encoder: </a:t>
                </a:r>
                <a:r>
                  <a:rPr lang="en-US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ViT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914400" lvl="1" indent="-457200">
                  <a:buFont typeface="Times New Roman" panose="02020603050405020304" pitchFamily="18" charset="0"/>
                  <a:buChar char="‒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Decoder: </a:t>
                </a:r>
                <a:r>
                  <a:rPr lang="en-US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enBERTc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/ </a:t>
                </a:r>
                <a:r>
                  <a:rPr lang="en-US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deeppavlov-BERTc</a:t>
                </a: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/ geo-</a:t>
                </a:r>
                <a:r>
                  <a:rPr lang="en-US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BERTc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914400" lvl="1" indent="-457200">
                  <a:buFont typeface="Times New Roman" panose="02020603050405020304" pitchFamily="18" charset="0"/>
                  <a:buChar char="‒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 image size: 224x224</a:t>
                </a:r>
              </a:p>
              <a:p>
                <a:pPr marL="914400" lvl="1" indent="-457200">
                  <a:buFont typeface="Times New Roman" panose="02020603050405020304" pitchFamily="18" charset="0"/>
                  <a:buChar char="‒"/>
                </a:pPr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Training: 9000 steps</a:t>
                </a:r>
                <a:endParaRPr lang="ru-RU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F4B9442-EEFE-6890-6D50-DFD5200663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4373" y="2137745"/>
                <a:ext cx="6162346" cy="4733925"/>
              </a:xfrm>
              <a:prstGeom prst="rect">
                <a:avLst/>
              </a:prstGeom>
              <a:blipFill>
                <a:blip r:embed="rId4"/>
                <a:stretch>
                  <a:fillRect l="-989" t="-773" r="-593" b="-141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2521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Experiments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0B3F61-984F-4945-9D75-3FDE504B8A84}"/>
              </a:ext>
            </a:extLst>
          </p:cNvPr>
          <p:cNvSpPr txBox="1"/>
          <p:nvPr/>
        </p:nvSpPr>
        <p:spPr>
          <a:xfrm>
            <a:off x="3298828" y="973332"/>
            <a:ext cx="8305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/>
                <a:latin typeface="Arial" panose="020B0604020202020204" pitchFamily="34" charset="0"/>
              </a:rPr>
              <a:t>License plate detection </a:t>
            </a:r>
            <a:endParaRPr lang="en-US" sz="1600" b="1" dirty="0">
              <a:latin typeface="Agency FB" panose="020B0503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10</a:t>
            </a:r>
          </a:p>
        </p:txBody>
      </p:sp>
      <p:pic>
        <p:nvPicPr>
          <p:cNvPr id="3" name="Рисунок 2" descr="Изображение выглядит как транспортное средство, на открытом воздухе, Наземный транспорт, колесо&#10;&#10;Автоматически созданное описание">
            <a:extLst>
              <a:ext uri="{FF2B5EF4-FFF2-40B4-BE49-F238E27FC236}">
                <a16:creationId xmlns:a16="http://schemas.microsoft.com/office/drawing/2014/main" id="{BC3B3B71-0F64-4952-E1CB-A6E3B9728E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859" y="1504505"/>
            <a:ext cx="8011521" cy="2295193"/>
          </a:xfrm>
          <a:prstGeom prst="rect">
            <a:avLst/>
          </a:prstGeom>
        </p:spPr>
      </p:pic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AE9B6150-F08B-8B5E-42EF-2457517381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4909931"/>
              </p:ext>
            </p:extLst>
          </p:nvPr>
        </p:nvGraphicFramePr>
        <p:xfrm>
          <a:off x="1783036" y="4797235"/>
          <a:ext cx="812799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4575468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7832963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930639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mAP@50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Inference time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425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YOLOv5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0.951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8.7ms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733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YOLOv8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0.981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3.3ms</a:t>
                      </a:r>
                      <a:endParaRPr lang="ru-R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7310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4BB8AC3-4680-CB82-E017-DC857C3229A2}"/>
              </a:ext>
            </a:extLst>
          </p:cNvPr>
          <p:cNvSpPr txBox="1"/>
          <p:nvPr/>
        </p:nvSpPr>
        <p:spPr>
          <a:xfrm>
            <a:off x="878928" y="3837418"/>
            <a:ext cx="99362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1.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successful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license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plates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detect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ions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various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vehicles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trained YOLOv8 model. Recognized license plate highlighted with a green bounding box.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906F69-FACE-3FD7-03B5-C9C9EBC6DE65}"/>
              </a:ext>
            </a:extLst>
          </p:cNvPr>
          <p:cNvSpPr txBox="1"/>
          <p:nvPr/>
        </p:nvSpPr>
        <p:spPr>
          <a:xfrm>
            <a:off x="1079937" y="6013844"/>
            <a:ext cx="93804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Table 1. </a:t>
            </a:r>
            <a:r>
              <a:rPr lang="ru-RU" dirty="0" err="1"/>
              <a:t>Results</a:t>
            </a:r>
            <a:r>
              <a:rPr lang="ru-RU" dirty="0"/>
              <a:t> </a:t>
            </a:r>
            <a:r>
              <a:rPr lang="ru-RU" dirty="0" err="1"/>
              <a:t>by</a:t>
            </a:r>
            <a:r>
              <a:rPr lang="ru-RU" dirty="0"/>
              <a:t> mAP@50 </a:t>
            </a:r>
            <a:r>
              <a:rPr lang="ru-RU" dirty="0" err="1"/>
              <a:t>metric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YOLO </a:t>
            </a:r>
            <a:r>
              <a:rPr lang="ru-RU" dirty="0" err="1"/>
              <a:t>model</a:t>
            </a:r>
            <a:r>
              <a:rPr lang="en-US" dirty="0"/>
              <a:t>s</a:t>
            </a:r>
            <a:r>
              <a:rPr lang="ru-RU" dirty="0"/>
              <a:t> </a:t>
            </a:r>
            <a:r>
              <a:rPr lang="ru-RU" dirty="0" err="1"/>
              <a:t>fine-tuning</a:t>
            </a:r>
            <a:r>
              <a:rPr lang="ru-RU" dirty="0"/>
              <a:t> </a:t>
            </a:r>
            <a:r>
              <a:rPr lang="ru-RU" dirty="0" err="1"/>
              <a:t>for</a:t>
            </a:r>
            <a:r>
              <a:rPr lang="ru-RU" dirty="0"/>
              <a:t> </a:t>
            </a:r>
            <a:r>
              <a:rPr lang="ru-RU" dirty="0" err="1"/>
              <a:t>license</a:t>
            </a:r>
            <a:r>
              <a:rPr lang="ru-RU" dirty="0"/>
              <a:t> </a:t>
            </a:r>
            <a:r>
              <a:rPr lang="ru-RU" dirty="0" err="1"/>
              <a:t>plate</a:t>
            </a:r>
            <a:r>
              <a:rPr lang="ru-RU" dirty="0"/>
              <a:t> </a:t>
            </a:r>
            <a:r>
              <a:rPr lang="ru-RU" dirty="0" err="1"/>
              <a:t>localization</a:t>
            </a:r>
            <a:r>
              <a:rPr lang="ru-RU" dirty="0"/>
              <a:t> </a:t>
            </a:r>
            <a:r>
              <a:rPr lang="ru-RU" dirty="0" err="1"/>
              <a:t>task</a:t>
            </a:r>
            <a:r>
              <a:rPr lang="ru-RU" dirty="0"/>
              <a:t>. The </a:t>
            </a:r>
            <a:r>
              <a:rPr lang="ru-RU" dirty="0" err="1"/>
              <a:t>best</a:t>
            </a:r>
            <a:r>
              <a:rPr lang="ru-RU" dirty="0"/>
              <a:t> </a:t>
            </a:r>
            <a:r>
              <a:rPr lang="ru-RU" dirty="0" err="1"/>
              <a:t>result</a:t>
            </a:r>
            <a:r>
              <a:rPr lang="ru-RU" dirty="0"/>
              <a:t> </a:t>
            </a:r>
            <a:r>
              <a:rPr lang="ru-RU" dirty="0" err="1"/>
              <a:t>achieved</a:t>
            </a:r>
            <a:r>
              <a:rPr lang="ru-RU" dirty="0"/>
              <a:t> </a:t>
            </a:r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the</a:t>
            </a:r>
            <a:r>
              <a:rPr lang="ru-RU" dirty="0"/>
              <a:t> </a:t>
            </a:r>
            <a:r>
              <a:rPr lang="ru-RU" dirty="0" err="1"/>
              <a:t>test</a:t>
            </a:r>
            <a:r>
              <a:rPr lang="ru-RU" dirty="0"/>
              <a:t> </a:t>
            </a:r>
            <a:r>
              <a:rPr lang="ru-RU" dirty="0" err="1"/>
              <a:t>set</a:t>
            </a:r>
            <a:r>
              <a:rPr lang="ru-RU" dirty="0"/>
              <a:t> </a:t>
            </a:r>
            <a:r>
              <a:rPr lang="ru-RU" dirty="0" err="1"/>
              <a:t>after</a:t>
            </a:r>
            <a:r>
              <a:rPr lang="en-US" dirty="0"/>
              <a:t> </a:t>
            </a:r>
            <a:r>
              <a:rPr lang="ru-RU" dirty="0"/>
              <a:t>100 </a:t>
            </a:r>
            <a:r>
              <a:rPr lang="ru-RU" dirty="0" err="1"/>
              <a:t>epoch</a:t>
            </a:r>
            <a:r>
              <a:rPr lang="ru-RU" dirty="0"/>
              <a:t> </a:t>
            </a:r>
            <a:r>
              <a:rPr lang="ru-RU" dirty="0" err="1"/>
              <a:t>training</a:t>
            </a:r>
            <a:r>
              <a:rPr lang="ru-RU" dirty="0"/>
              <a:t> </a:t>
            </a:r>
            <a:r>
              <a:rPr lang="ru-RU" dirty="0" err="1"/>
              <a:t>is</a:t>
            </a:r>
            <a:r>
              <a:rPr lang="ru-RU" dirty="0"/>
              <a:t> </a:t>
            </a:r>
            <a:r>
              <a:rPr lang="ru-RU" dirty="0" err="1"/>
              <a:t>shown</a:t>
            </a:r>
            <a:r>
              <a:rPr lang="ru-RU" dirty="0"/>
              <a:t> </a:t>
            </a:r>
            <a:r>
              <a:rPr lang="ru-RU" dirty="0" err="1"/>
              <a:t>in</a:t>
            </a:r>
            <a:r>
              <a:rPr lang="ru-RU" dirty="0"/>
              <a:t> </a:t>
            </a:r>
            <a:r>
              <a:rPr lang="ru-RU" dirty="0" err="1"/>
              <a:t>bold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0218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121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Experiments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0B3F61-984F-4945-9D75-3FDE504B8A84}"/>
              </a:ext>
            </a:extLst>
          </p:cNvPr>
          <p:cNvSpPr txBox="1"/>
          <p:nvPr/>
        </p:nvSpPr>
        <p:spPr>
          <a:xfrm>
            <a:off x="3298828" y="973332"/>
            <a:ext cx="8305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/>
                <a:latin typeface="Arial" panose="020B0604020202020204" pitchFamily="34" charset="0"/>
              </a:rPr>
              <a:t>Optical character recognition. Fine-tuning on ‘Ru’ dataset (1/2) </a:t>
            </a:r>
            <a:endParaRPr lang="en-US" sz="1600" b="1" dirty="0">
              <a:latin typeface="Agency FB" panose="020B0503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11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90302D03-D289-14A1-D4B0-201959046B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365882"/>
              </p:ext>
            </p:extLst>
          </p:nvPr>
        </p:nvGraphicFramePr>
        <p:xfrm>
          <a:off x="3771794" y="1525474"/>
          <a:ext cx="828135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7462">
                  <a:extLst>
                    <a:ext uri="{9D8B030D-6E8A-4147-A177-3AD203B41FA5}">
                      <a16:colId xmlns:a16="http://schemas.microsoft.com/office/drawing/2014/main" val="3912962685"/>
                    </a:ext>
                  </a:extLst>
                </a:gridCol>
                <a:gridCol w="1138936">
                  <a:extLst>
                    <a:ext uri="{9D8B030D-6E8A-4147-A177-3AD203B41FA5}">
                      <a16:colId xmlns:a16="http://schemas.microsoft.com/office/drawing/2014/main" val="2730883019"/>
                    </a:ext>
                  </a:extLst>
                </a:gridCol>
                <a:gridCol w="1248601">
                  <a:extLst>
                    <a:ext uri="{9D8B030D-6E8A-4147-A177-3AD203B41FA5}">
                      <a16:colId xmlns:a16="http://schemas.microsoft.com/office/drawing/2014/main" val="54892777"/>
                    </a:ext>
                  </a:extLst>
                </a:gridCol>
                <a:gridCol w="1280224">
                  <a:extLst>
                    <a:ext uri="{9D8B030D-6E8A-4147-A177-3AD203B41FA5}">
                      <a16:colId xmlns:a16="http://schemas.microsoft.com/office/drawing/2014/main" val="582349720"/>
                    </a:ext>
                  </a:extLst>
                </a:gridCol>
                <a:gridCol w="1297496">
                  <a:extLst>
                    <a:ext uri="{9D8B030D-6E8A-4147-A177-3AD203B41FA5}">
                      <a16:colId xmlns:a16="http://schemas.microsoft.com/office/drawing/2014/main" val="683990058"/>
                    </a:ext>
                  </a:extLst>
                </a:gridCol>
                <a:gridCol w="787718">
                  <a:extLst>
                    <a:ext uri="{9D8B030D-6E8A-4147-A177-3AD203B41FA5}">
                      <a16:colId xmlns:a16="http://schemas.microsoft.com/office/drawing/2014/main" val="699076095"/>
                    </a:ext>
                  </a:extLst>
                </a:gridCol>
                <a:gridCol w="990918">
                  <a:extLst>
                    <a:ext uri="{9D8B030D-6E8A-4147-A177-3AD203B41FA5}">
                      <a16:colId xmlns:a16="http://schemas.microsoft.com/office/drawing/2014/main" val="1964980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Step num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 size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Pretraining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Tune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CER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3637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Nomeroff</a:t>
                      </a:r>
                      <a:r>
                        <a:rPr lang="en-US" dirty="0"/>
                        <a:t> app</a:t>
                      </a:r>
                      <a:endParaRPr lang="ru-RU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0.00050</a:t>
                      </a:r>
                      <a:endParaRPr lang="ru-R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714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TrOCR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stage1</a:t>
                      </a:r>
                      <a:endParaRPr lang="ru-R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0.00075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42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TrOCR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1500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printed</a:t>
                      </a:r>
                      <a:endParaRPr lang="ru-R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0.00084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661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TrOCR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1500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stage1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augmented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0.00063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1027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TrOCR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stage1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augmented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0.00485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805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TrOCR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1500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stage1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tuned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0.00121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2620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TrOCR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1500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large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stage1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0.00134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02699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C67BB86-259F-B6FA-48C8-8D3176477EC9}"/>
              </a:ext>
            </a:extLst>
          </p:cNvPr>
          <p:cNvSpPr txBox="1"/>
          <p:nvPr/>
        </p:nvSpPr>
        <p:spPr>
          <a:xfrm>
            <a:off x="189186" y="1525474"/>
            <a:ext cx="294026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1.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TrOCR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fine-tuning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license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plate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recognition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task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CER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metric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"Ru"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OCR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shown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bold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CA34BED5-A6AE-9118-F434-8E4978CCFA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2282366"/>
              </p:ext>
            </p:extLst>
          </p:nvPr>
        </p:nvGraphicFramePr>
        <p:xfrm>
          <a:off x="3771793" y="4775955"/>
          <a:ext cx="797268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4093">
                  <a:extLst>
                    <a:ext uri="{9D8B030D-6E8A-4147-A177-3AD203B41FA5}">
                      <a16:colId xmlns:a16="http://schemas.microsoft.com/office/drawing/2014/main" val="3912962685"/>
                    </a:ext>
                  </a:extLst>
                </a:gridCol>
                <a:gridCol w="1781175">
                  <a:extLst>
                    <a:ext uri="{9D8B030D-6E8A-4147-A177-3AD203B41FA5}">
                      <a16:colId xmlns:a16="http://schemas.microsoft.com/office/drawing/2014/main" val="2730883019"/>
                    </a:ext>
                  </a:extLst>
                </a:gridCol>
                <a:gridCol w="1989392">
                  <a:extLst>
                    <a:ext uri="{9D8B030D-6E8A-4147-A177-3AD203B41FA5}">
                      <a16:colId xmlns:a16="http://schemas.microsoft.com/office/drawing/2014/main" val="582349720"/>
                    </a:ext>
                  </a:extLst>
                </a:gridCol>
                <a:gridCol w="745681">
                  <a:extLst>
                    <a:ext uri="{9D8B030D-6E8A-4147-A177-3AD203B41FA5}">
                      <a16:colId xmlns:a16="http://schemas.microsoft.com/office/drawing/2014/main" val="3227496941"/>
                    </a:ext>
                  </a:extLst>
                </a:gridCol>
                <a:gridCol w="1471422">
                  <a:extLst>
                    <a:ext uri="{9D8B030D-6E8A-4147-A177-3AD203B41FA5}">
                      <a16:colId xmlns:a16="http://schemas.microsoft.com/office/drawing/2014/main" val="1392209043"/>
                    </a:ext>
                  </a:extLst>
                </a:gridCol>
                <a:gridCol w="990918">
                  <a:extLst>
                    <a:ext uri="{9D8B030D-6E8A-4147-A177-3AD203B41FA5}">
                      <a16:colId xmlns:a16="http://schemas.microsoft.com/office/drawing/2014/main" val="1964980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Encoder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Decoder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Steps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Extra params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CER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3637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Scratch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ViT224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en-BERTc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square,lower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0.00472</a:t>
                      </a:r>
                      <a:endParaRPr lang="ru-RU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714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Scratch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ViT224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deepavlov-BERTc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0.00430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42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Scrath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ViT224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geo-</a:t>
                      </a:r>
                      <a:r>
                        <a:rPr lang="en-US" dirty="0" err="1"/>
                        <a:t>BERTc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0.04516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66146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D31C9D5-7579-2A67-10A1-A9B66F3880C5}"/>
              </a:ext>
            </a:extLst>
          </p:cNvPr>
          <p:cNvSpPr txBox="1"/>
          <p:nvPr/>
        </p:nvSpPr>
        <p:spPr>
          <a:xfrm>
            <a:off x="189186" y="4775955"/>
            <a:ext cx="281174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Table 2. </a:t>
            </a:r>
            <a:r>
              <a:rPr lang="ru-RU" dirty="0"/>
              <a:t>Vision </a:t>
            </a:r>
            <a:r>
              <a:rPr lang="ru-RU" dirty="0" err="1"/>
              <a:t>transformer</a:t>
            </a:r>
            <a:r>
              <a:rPr lang="ru-RU" dirty="0"/>
              <a:t> </a:t>
            </a:r>
            <a:r>
              <a:rPr lang="ru-RU" dirty="0" err="1"/>
              <a:t>encoder-decoder</a:t>
            </a:r>
            <a:r>
              <a:rPr lang="ru-RU" dirty="0"/>
              <a:t> </a:t>
            </a:r>
            <a:r>
              <a:rPr lang="ru-RU" dirty="0" err="1"/>
              <a:t>scratch</a:t>
            </a:r>
            <a:r>
              <a:rPr lang="ru-RU" dirty="0"/>
              <a:t> </a:t>
            </a:r>
            <a:r>
              <a:rPr lang="ru-RU" dirty="0" err="1"/>
              <a:t>testing</a:t>
            </a:r>
            <a:r>
              <a:rPr lang="ru-RU" dirty="0"/>
              <a:t> </a:t>
            </a:r>
            <a:r>
              <a:rPr lang="ru-RU" dirty="0" err="1"/>
              <a:t>results</a:t>
            </a:r>
            <a:r>
              <a:rPr lang="ru-RU" dirty="0"/>
              <a:t> </a:t>
            </a:r>
            <a:r>
              <a:rPr lang="ru-RU" dirty="0" err="1"/>
              <a:t>by</a:t>
            </a:r>
            <a:r>
              <a:rPr lang="ru-RU" dirty="0"/>
              <a:t> CER </a:t>
            </a:r>
            <a:r>
              <a:rPr lang="ru-RU" dirty="0" err="1"/>
              <a:t>metric</a:t>
            </a:r>
            <a:r>
              <a:rPr lang="ru-RU" dirty="0"/>
              <a:t> </a:t>
            </a:r>
            <a:r>
              <a:rPr lang="ru-RU" dirty="0" err="1"/>
              <a:t>for</a:t>
            </a:r>
            <a:r>
              <a:rPr lang="ru-RU" dirty="0"/>
              <a:t> ”Ru” </a:t>
            </a:r>
            <a:r>
              <a:rPr lang="ru-RU" dirty="0" err="1"/>
              <a:t>dataset</a:t>
            </a:r>
            <a:r>
              <a:rPr lang="ru-RU" dirty="0"/>
              <a:t> OCR </a:t>
            </a:r>
            <a:r>
              <a:rPr lang="ru-RU" dirty="0" err="1"/>
              <a:t>experiments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7363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Experiments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0B3F61-984F-4945-9D75-3FDE504B8A84}"/>
              </a:ext>
            </a:extLst>
          </p:cNvPr>
          <p:cNvSpPr txBox="1"/>
          <p:nvPr/>
        </p:nvSpPr>
        <p:spPr>
          <a:xfrm>
            <a:off x="3298828" y="973332"/>
            <a:ext cx="8305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/>
                <a:latin typeface="Arial" panose="020B0604020202020204" pitchFamily="34" charset="0"/>
              </a:rPr>
              <a:t>Optical character recognition. Per country experiments (2/2) </a:t>
            </a:r>
            <a:endParaRPr lang="en-US" sz="1600" b="1" dirty="0">
              <a:latin typeface="Agency FB" panose="020B0503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12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72A39E-FE59-9DB1-CDB4-6EF9077ED802}"/>
              </a:ext>
            </a:extLst>
          </p:cNvPr>
          <p:cNvSpPr txBox="1"/>
          <p:nvPr/>
        </p:nvSpPr>
        <p:spPr>
          <a:xfrm>
            <a:off x="283626" y="1723792"/>
            <a:ext cx="287342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Table 1. </a:t>
            </a:r>
            <a:r>
              <a:rPr lang="ru-RU" dirty="0" err="1"/>
              <a:t>Results</a:t>
            </a:r>
            <a:r>
              <a:rPr lang="ru-RU" dirty="0"/>
              <a:t> </a:t>
            </a:r>
            <a:r>
              <a:rPr lang="ru-RU" dirty="0" err="1"/>
              <a:t>by</a:t>
            </a:r>
            <a:r>
              <a:rPr lang="ru-RU" dirty="0"/>
              <a:t> CER </a:t>
            </a:r>
            <a:r>
              <a:rPr lang="ru-RU" dirty="0" err="1"/>
              <a:t>metric</a:t>
            </a:r>
            <a:r>
              <a:rPr lang="ru-RU" dirty="0"/>
              <a:t> </a:t>
            </a:r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test</a:t>
            </a:r>
            <a:r>
              <a:rPr lang="ru-RU" dirty="0"/>
              <a:t> </a:t>
            </a:r>
            <a:r>
              <a:rPr lang="ru-RU" dirty="0" err="1"/>
              <a:t>data</a:t>
            </a:r>
            <a:r>
              <a:rPr lang="ru-RU" dirty="0"/>
              <a:t> </a:t>
            </a:r>
            <a:r>
              <a:rPr lang="ru-RU" dirty="0" err="1"/>
              <a:t>for</a:t>
            </a:r>
            <a:r>
              <a:rPr lang="ru-RU" dirty="0"/>
              <a:t> </a:t>
            </a:r>
            <a:r>
              <a:rPr lang="ru-RU" dirty="0" err="1"/>
              <a:t>other</a:t>
            </a:r>
            <a:r>
              <a:rPr lang="ru-RU" dirty="0"/>
              <a:t> (</a:t>
            </a:r>
            <a:r>
              <a:rPr lang="ru-RU" dirty="0" err="1"/>
              <a:t>Am</a:t>
            </a:r>
            <a:r>
              <a:rPr lang="ru-RU" dirty="0"/>
              <a:t>, </a:t>
            </a:r>
            <a:r>
              <a:rPr lang="ru-RU" dirty="0" err="1"/>
              <a:t>Eu</a:t>
            </a:r>
            <a:r>
              <a:rPr lang="ru-RU" dirty="0"/>
              <a:t>, </a:t>
            </a:r>
            <a:r>
              <a:rPr lang="ru-RU" dirty="0" err="1"/>
              <a:t>Kg</a:t>
            </a:r>
            <a:r>
              <a:rPr lang="ru-RU" dirty="0"/>
              <a:t>, </a:t>
            </a:r>
            <a:r>
              <a:rPr lang="ru-RU" dirty="0" err="1"/>
              <a:t>Kz</a:t>
            </a:r>
            <a:r>
              <a:rPr lang="ru-RU" dirty="0"/>
              <a:t>, </a:t>
            </a:r>
            <a:r>
              <a:rPr lang="ru-RU" dirty="0" err="1"/>
              <a:t>Su</a:t>
            </a:r>
            <a:r>
              <a:rPr lang="ru-RU" dirty="0"/>
              <a:t>, </a:t>
            </a:r>
            <a:r>
              <a:rPr lang="ru-RU" dirty="0" err="1"/>
              <a:t>Ge</a:t>
            </a:r>
            <a:r>
              <a:rPr lang="ru-RU" dirty="0"/>
              <a:t>, </a:t>
            </a:r>
            <a:r>
              <a:rPr lang="ru-RU" dirty="0" err="1"/>
              <a:t>Ua</a:t>
            </a:r>
            <a:r>
              <a:rPr lang="ru-RU" dirty="0"/>
              <a:t>, </a:t>
            </a:r>
            <a:r>
              <a:rPr lang="ru-RU" dirty="0" err="1"/>
              <a:t>Md</a:t>
            </a:r>
            <a:r>
              <a:rPr lang="ru-RU" dirty="0"/>
              <a:t>) </a:t>
            </a:r>
            <a:r>
              <a:rPr lang="ru-RU" dirty="0" err="1"/>
              <a:t>datasets</a:t>
            </a:r>
            <a:r>
              <a:rPr lang="ru-RU" dirty="0"/>
              <a:t> OCR </a:t>
            </a:r>
            <a:r>
              <a:rPr lang="ru-RU" dirty="0" err="1"/>
              <a:t>experiments</a:t>
            </a:r>
            <a:r>
              <a:rPr lang="ru-RU" dirty="0"/>
              <a:t>. The </a:t>
            </a:r>
            <a:r>
              <a:rPr lang="ru-RU" dirty="0" err="1"/>
              <a:t>best</a:t>
            </a:r>
            <a:r>
              <a:rPr lang="ru-RU" dirty="0"/>
              <a:t> </a:t>
            </a:r>
            <a:r>
              <a:rPr lang="ru-RU" dirty="0" err="1"/>
              <a:t>results</a:t>
            </a:r>
            <a:r>
              <a:rPr lang="ru-RU" dirty="0"/>
              <a:t> </a:t>
            </a:r>
            <a:r>
              <a:rPr lang="ru-RU" dirty="0" err="1"/>
              <a:t>are</a:t>
            </a:r>
            <a:r>
              <a:rPr lang="ru-RU" dirty="0"/>
              <a:t> </a:t>
            </a:r>
            <a:r>
              <a:rPr lang="ru-RU" dirty="0" err="1"/>
              <a:t>shown</a:t>
            </a:r>
            <a:r>
              <a:rPr lang="ru-RU" dirty="0"/>
              <a:t> </a:t>
            </a:r>
            <a:r>
              <a:rPr lang="ru-RU" dirty="0" err="1"/>
              <a:t>in</a:t>
            </a:r>
            <a:r>
              <a:rPr lang="ru-RU" dirty="0"/>
              <a:t> </a:t>
            </a:r>
            <a:r>
              <a:rPr lang="ru-RU" dirty="0" err="1"/>
              <a:t>bold</a:t>
            </a:r>
            <a:endParaRPr lang="ru-RU" dirty="0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C2EB6E7D-2B33-5B8F-0A5E-11E534C4AD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921091"/>
              </p:ext>
            </p:extLst>
          </p:nvPr>
        </p:nvGraphicFramePr>
        <p:xfrm>
          <a:off x="3890338" y="1762938"/>
          <a:ext cx="8128000" cy="442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21808338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034798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52521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24640026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7727184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Country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Nomeroff</a:t>
                      </a:r>
                      <a:r>
                        <a:rPr lang="en-US" dirty="0"/>
                        <a:t> app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TrOCR</a:t>
                      </a:r>
                      <a:r>
                        <a:rPr lang="en-US" dirty="0"/>
                        <a:t> base-stage1, 1500 steps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err="1"/>
                        <a:t>TrOCR</a:t>
                      </a:r>
                      <a:r>
                        <a:rPr lang="ru-RU" dirty="0"/>
                        <a:t> base-stage1, </a:t>
                      </a:r>
                      <a:r>
                        <a:rPr lang="ru-RU" dirty="0" err="1"/>
                        <a:t>augmented</a:t>
                      </a:r>
                      <a:r>
                        <a:rPr lang="en-US" dirty="0"/>
                        <a:t>, 1500 steps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err="1"/>
                        <a:t>TrOCR</a:t>
                      </a:r>
                      <a:r>
                        <a:rPr lang="ru-RU" dirty="0"/>
                        <a:t> base-stage1, </a:t>
                      </a:r>
                      <a:r>
                        <a:rPr lang="ru-RU" dirty="0" err="1"/>
                        <a:t>augmented</a:t>
                      </a:r>
                      <a:r>
                        <a:rPr lang="en-US" dirty="0"/>
                        <a:t>, 1</a:t>
                      </a: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500 steps, square, lower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0020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Kz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0.00454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0.00499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0.00136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0.00181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6732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0.00195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0.00019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0.00058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0.00039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653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Am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0.00069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0.00069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0.00023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0.00069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291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0.00119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0.00549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0.00281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0.00233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305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Kg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0.00267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0.00069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0.00214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0.00253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661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0.00406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0.01094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0.00273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0.00361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081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Eu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0.00576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0.01359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0.00490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0.00726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998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Ua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0.00152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0.00211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0.00092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0.00211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6227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9774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Conclusion and future work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13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76283B-4E87-40B7-9B0F-34841A2D22A4}"/>
              </a:ext>
            </a:extLst>
          </p:cNvPr>
          <p:cNvSpPr txBox="1"/>
          <p:nvPr/>
        </p:nvSpPr>
        <p:spPr>
          <a:xfrm>
            <a:off x="476252" y="1698400"/>
            <a:ext cx="100984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model can be employed as the major element of intelligent infrastructure like toll fee collection, parking management, and traffic surveillance.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powerful detection model shows a result of 0.983 for mAP@50 metric in the fine-tuning scenario while surpassing the baseline in terms of speed and performance.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TrOCR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fine-tuning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showed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9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datasets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(Armenia, Kazakhstan, Ukraine, Moldova, ex-USSR, Kyrgyzstan, and Europe). 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full-fledged automatic license plate recognition (ALPR) system for the CIS countries.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automatic OCR model selection for a specific country.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an algorithm for normalizing perspective distortions of license plates.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 the database with additional data by collecting data via Internet requests - for example, from  “platesmania.com” (containing more than 40k samples for each country in question).</a:t>
            </a:r>
          </a:p>
        </p:txBody>
      </p:sp>
    </p:spTree>
    <p:extLst>
      <p:ext uri="{BB962C8B-B14F-4D97-AF65-F5344CB8AC3E}">
        <p14:creationId xmlns:p14="http://schemas.microsoft.com/office/powerpoint/2010/main" val="4279739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25A5311-313E-4AE9-BDF4-E6F059910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027"/>
            <a:ext cx="12199168" cy="68539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4EEE902-384F-4D79-AF9E-46459FA82156}"/>
              </a:ext>
            </a:extLst>
          </p:cNvPr>
          <p:cNvSpPr/>
          <p:nvPr/>
        </p:nvSpPr>
        <p:spPr>
          <a:xfrm>
            <a:off x="3250276" y="2967644"/>
            <a:ext cx="5719157" cy="955963"/>
          </a:xfrm>
          <a:prstGeom prst="rect">
            <a:avLst/>
          </a:prstGeom>
          <a:solidFill>
            <a:srgbClr val="0063A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1BD9506-E137-40EC-99E1-CD66FB415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077" y="0"/>
            <a:ext cx="3557846" cy="17125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919D57-C141-4641-8232-08CE19373C70}"/>
              </a:ext>
            </a:extLst>
          </p:cNvPr>
          <p:cNvSpPr txBox="1"/>
          <p:nvPr/>
        </p:nvSpPr>
        <p:spPr>
          <a:xfrm>
            <a:off x="3250276" y="3133896"/>
            <a:ext cx="5719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Thanks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114055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Relevance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76283B-4E87-40B7-9B0F-34841A2D22A4}"/>
              </a:ext>
            </a:extLst>
          </p:cNvPr>
          <p:cNvSpPr txBox="1"/>
          <p:nvPr/>
        </p:nvSpPr>
        <p:spPr>
          <a:xfrm>
            <a:off x="409415" y="1514662"/>
            <a:ext cx="846664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Applicability: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automatic collection of money on toll roads;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traffic safety monitoring;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access control to closed areas.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Difficulties: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size, shape, color, font and placement of symbols variations;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languages and special symbols;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video or photo qualities.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Standard steps for license plate recognition: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License plate detection (bounding box / segmentation).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Character segmentation.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Optical character recognition (OCR).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2ED2D8D-DECF-5519-640B-AC33E34D3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4255" y="1514662"/>
            <a:ext cx="4395098" cy="177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250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Related works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76283B-4E87-40B7-9B0F-34841A2D22A4}"/>
              </a:ext>
            </a:extLst>
          </p:cNvPr>
          <p:cNvSpPr txBox="1"/>
          <p:nvPr/>
        </p:nvSpPr>
        <p:spPr>
          <a:xfrm>
            <a:off x="409415" y="1514662"/>
            <a:ext cx="106617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Nomeroff</a:t>
            </a:r>
            <a:r>
              <a:rPr lang="en-US" sz="2400" dirty="0"/>
              <a:t> Net – open-source framework for license plates recognition.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License plate detection model based on YOLOv5 convolutional neural network;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Licence</a:t>
            </a:r>
            <a:r>
              <a:rPr lang="en-US" sz="2400" dirty="0"/>
              <a:t> plate OCR model based on GRU modules.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70386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Main goal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76283B-4E87-40B7-9B0F-34841A2D22A4}"/>
              </a:ext>
            </a:extLst>
          </p:cNvPr>
          <p:cNvSpPr txBox="1"/>
          <p:nvPr/>
        </p:nvSpPr>
        <p:spPr>
          <a:xfrm>
            <a:off x="431780" y="1785111"/>
            <a:ext cx="10608023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the main components of the ALPR system: license plate detection model and multilingual license plate recognition model for the CIS countries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Tasks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license plate detection model</a:t>
            </a:r>
          </a:p>
          <a:p>
            <a:pPr marL="457200" indent="-457200" algn="just">
              <a:buAutoNum type="arabicPeriod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multilingual license plate recognition model for the CIS countries</a:t>
            </a:r>
            <a:r>
              <a:rPr lang="ru-RU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endParaRPr lang="ru-RU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a comparative analysis with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Nomeroff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Net approach and draw conclusions based on the results of experiments of the developed models.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061218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Detection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76283B-4E87-40B7-9B0F-34841A2D22A4}"/>
              </a:ext>
            </a:extLst>
          </p:cNvPr>
          <p:cNvSpPr txBox="1"/>
          <p:nvPr/>
        </p:nvSpPr>
        <p:spPr>
          <a:xfrm>
            <a:off x="431780" y="1785111"/>
            <a:ext cx="1060802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 application: object detection, classification, semantic segmentation, object tracking, and pose estimation.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YOLOv5 improvements:</a:t>
            </a:r>
          </a:p>
          <a:p>
            <a:pPr marL="342900" indent="-342900" algn="just">
              <a:buFont typeface="Times New Roman" panose="02020603050405020304" pitchFamily="18" charset="0"/>
              <a:buChar char="‒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Adaptive anchor box selection process “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autoanchor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  <a:p>
            <a:pPr marL="342900" indent="-342900" algn="just">
              <a:buFont typeface="Times New Roman" panose="02020603050405020304" pitchFamily="18" charset="0"/>
              <a:buChar char="‒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Mosaic augmentation.</a:t>
            </a:r>
          </a:p>
          <a:p>
            <a:pPr marL="342900" indent="-342900" algn="just">
              <a:buFont typeface="Times New Roman" panose="02020603050405020304" pitchFamily="18" charset="0"/>
              <a:buChar char="‒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YOLOv8 improvements:</a:t>
            </a:r>
          </a:p>
          <a:p>
            <a:pPr marL="342900" indent="-342900" algn="just">
              <a:buFont typeface="Times New Roman" panose="02020603050405020304" pitchFamily="18" charset="0"/>
              <a:buChar char="‒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structural convolution block. </a:t>
            </a:r>
          </a:p>
          <a:p>
            <a:pPr marL="342900" indent="-342900" algn="just">
              <a:buFont typeface="Times New Roman" panose="02020603050405020304" pitchFamily="18" charset="0"/>
              <a:buChar char="‒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Anchor-free detection system.</a:t>
            </a:r>
          </a:p>
          <a:p>
            <a:pPr marL="342900" indent="-342900" algn="just">
              <a:buFont typeface="Times New Roman" panose="02020603050405020304" pitchFamily="18" charset="0"/>
              <a:buChar char="‒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Corrected use of mosaic augmentation.</a:t>
            </a:r>
          </a:p>
          <a:p>
            <a:pPr marL="342900" indent="-342900" algn="just">
              <a:buFont typeface="Times New Roman" panose="02020603050405020304" pitchFamily="18" charset="0"/>
              <a:buChar char="‒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BC918B-1A57-B181-763E-E99418C32D8E}"/>
              </a:ext>
            </a:extLst>
          </p:cNvPr>
          <p:cNvSpPr txBox="1"/>
          <p:nvPr/>
        </p:nvSpPr>
        <p:spPr>
          <a:xfrm>
            <a:off x="1300655" y="1742089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</a:t>
            </a:r>
            <a:endParaRPr lang="ru-RU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461894-518E-F2E8-A2EA-5111BB37BDC1}"/>
              </a:ext>
            </a:extLst>
          </p:cNvPr>
          <p:cNvSpPr txBox="1"/>
          <p:nvPr/>
        </p:nvSpPr>
        <p:spPr>
          <a:xfrm>
            <a:off x="555734" y="6287512"/>
            <a:ext cx="6563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YOLO by </a:t>
            </a:r>
            <a:r>
              <a:rPr lang="en-US" dirty="0" err="1"/>
              <a:t>Ultralytics</a:t>
            </a:r>
            <a:r>
              <a:rPr lang="en-US" dirty="0"/>
              <a:t>. URL: </a:t>
            </a:r>
            <a:r>
              <a:rPr lang="en-US" dirty="0">
                <a:hlinkClick r:id="rId4"/>
              </a:rPr>
              <a:t>https://github.com/ultralytics/ultralytics</a:t>
            </a:r>
            <a:r>
              <a:rPr lang="en-US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252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OCR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76283B-4E87-40B7-9B0F-34841A2D22A4}"/>
              </a:ext>
            </a:extLst>
          </p:cNvPr>
          <p:cNvSpPr txBox="1"/>
          <p:nvPr/>
        </p:nvSpPr>
        <p:spPr>
          <a:xfrm>
            <a:off x="410316" y="1494299"/>
            <a:ext cx="3796783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>
              <a:buNone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TrOCR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Training: synthetic Wikipedia corpus of raw text images.</a:t>
            </a:r>
          </a:p>
          <a:p>
            <a:pPr marL="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Encoder: visual transformer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DEiT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Decoder: text transformer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MiniLM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RoBERTa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Pretrained versions: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First-stage.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Second-stage: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algn="just">
              <a:buFont typeface="+mj-lt"/>
              <a:buAutoNum type="alphaLcParenR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handwritten</a:t>
            </a:r>
          </a:p>
          <a:p>
            <a:pPr marL="914400" lvl="1" indent="-457200" algn="just">
              <a:buFont typeface="+mj-lt"/>
              <a:buAutoNum type="alphaLcParenR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printed</a:t>
            </a:r>
          </a:p>
        </p:txBody>
      </p:sp>
      <p:pic>
        <p:nvPicPr>
          <p:cNvPr id="2" name="Объект 4">
            <a:extLst>
              <a:ext uri="{FF2B5EF4-FFF2-40B4-BE49-F238E27FC236}">
                <a16:creationId xmlns:a16="http://schemas.microsoft.com/office/drawing/2014/main" id="{FC491DD1-C450-F0BB-CC5E-62E2EB52C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9344" y="1179431"/>
            <a:ext cx="6843297" cy="38660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3CFD10-681F-78F9-1EBA-062D1094B77A}"/>
              </a:ext>
            </a:extLst>
          </p:cNvPr>
          <p:cNvSpPr txBox="1"/>
          <p:nvPr/>
        </p:nvSpPr>
        <p:spPr>
          <a:xfrm>
            <a:off x="4503313" y="5045449"/>
            <a:ext cx="74826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1: The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TrOCR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encoder-decoder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designed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pre-trained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Transformer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pre-trained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Transformer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decoder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D2CBE3-3022-8E06-5243-B1BAD732CD62}"/>
              </a:ext>
            </a:extLst>
          </p:cNvPr>
          <p:cNvSpPr txBox="1"/>
          <p:nvPr/>
        </p:nvSpPr>
        <p:spPr>
          <a:xfrm>
            <a:off x="1446615" y="1438764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</a:t>
            </a:r>
            <a:endParaRPr lang="ru-RU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F8A9E0-7D85-5520-A6DC-D5B9A435419E}"/>
              </a:ext>
            </a:extLst>
          </p:cNvPr>
          <p:cNvSpPr txBox="1"/>
          <p:nvPr/>
        </p:nvSpPr>
        <p:spPr>
          <a:xfrm>
            <a:off x="4369343" y="6204686"/>
            <a:ext cx="6843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Li, M.,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Lv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T., Chen, J., Cui, L., Lu, Y., Florencio, D., Zhang, C., Li, Z., Wei, F., 2021.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Trocr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Transformer-based optical character recognition with pre-trained models.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arXiv:2109.10282 .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254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76283B-4E87-40B7-9B0F-34841A2D22A4}"/>
              </a:ext>
            </a:extLst>
          </p:cNvPr>
          <p:cNvSpPr txBox="1"/>
          <p:nvPr/>
        </p:nvSpPr>
        <p:spPr>
          <a:xfrm>
            <a:off x="431780" y="1785111"/>
            <a:ext cx="395497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detection dataset has 11384 images.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split: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7968 (70%)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validation: 1708 (15%)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test:  1708 (15%).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resizing: 640x640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Augmentation: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scaling;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color space adjustment;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mosaic transforms.</a:t>
            </a:r>
            <a:endParaRPr lang="en-US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42D09C-5306-7A90-7CF5-3806DBBDB722}"/>
              </a:ext>
            </a:extLst>
          </p:cNvPr>
          <p:cNvSpPr txBox="1"/>
          <p:nvPr/>
        </p:nvSpPr>
        <p:spPr>
          <a:xfrm>
            <a:off x="3298828" y="973332"/>
            <a:ext cx="8305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/>
                <a:latin typeface="Arial" panose="020B0604020202020204" pitchFamily="34" charset="0"/>
              </a:rPr>
              <a:t>License plate detection data (1/2) </a:t>
            </a:r>
            <a:endParaRPr lang="en-US" sz="1600" b="1" dirty="0">
              <a:latin typeface="Agency FB" panose="020B0503020202020204" pitchFamily="34" charset="0"/>
            </a:endParaRPr>
          </a:p>
        </p:txBody>
      </p:sp>
      <p:pic>
        <p:nvPicPr>
          <p:cNvPr id="3" name="Рисунок 2" descr="Изображение выглядит как транспортное средство, Наземный транспорт, на открытом воздухе, колесо&#10;&#10;Автоматически созданное описание">
            <a:extLst>
              <a:ext uri="{FF2B5EF4-FFF2-40B4-BE49-F238E27FC236}">
                <a16:creationId xmlns:a16="http://schemas.microsoft.com/office/drawing/2014/main" id="{2998151C-672A-7866-4C15-72F468FFB7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131" y="1785111"/>
            <a:ext cx="5738544" cy="36751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231FF2-2DA4-D6A7-FA89-634C38EEB53A}"/>
              </a:ext>
            </a:extLst>
          </p:cNvPr>
          <p:cNvSpPr txBox="1"/>
          <p:nvPr/>
        </p:nvSpPr>
        <p:spPr>
          <a:xfrm>
            <a:off x="5218387" y="5469376"/>
            <a:ext cx="648356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Fig. 1. </a:t>
            </a:r>
            <a:r>
              <a:rPr lang="ru-RU" dirty="0" err="1"/>
              <a:t>Vehicles</a:t>
            </a:r>
            <a:r>
              <a:rPr lang="ru-RU" dirty="0"/>
              <a:t> </a:t>
            </a:r>
            <a:r>
              <a:rPr lang="ru-RU" dirty="0" err="1"/>
              <a:t>examples</a:t>
            </a:r>
            <a:r>
              <a:rPr lang="ru-RU" dirty="0"/>
              <a:t> </a:t>
            </a:r>
            <a:r>
              <a:rPr lang="ru-RU" dirty="0" err="1"/>
              <a:t>with</a:t>
            </a:r>
            <a:r>
              <a:rPr lang="ru-RU" dirty="0"/>
              <a:t> </a:t>
            </a:r>
            <a:r>
              <a:rPr lang="ru-RU" dirty="0" err="1"/>
              <a:t>license</a:t>
            </a:r>
            <a:r>
              <a:rPr lang="ru-RU" dirty="0"/>
              <a:t> </a:t>
            </a:r>
            <a:r>
              <a:rPr lang="ru-RU" dirty="0" err="1"/>
              <a:t>plates</a:t>
            </a:r>
            <a:r>
              <a:rPr lang="ru-RU" dirty="0"/>
              <a:t> </a:t>
            </a:r>
            <a:r>
              <a:rPr lang="ru-RU" dirty="0" err="1"/>
              <a:t>from</a:t>
            </a:r>
            <a:r>
              <a:rPr lang="ru-RU" dirty="0"/>
              <a:t> </a:t>
            </a:r>
            <a:r>
              <a:rPr lang="ru-RU" dirty="0" err="1"/>
              <a:t>Nomeroff</a:t>
            </a:r>
            <a:r>
              <a:rPr lang="ru-RU" dirty="0"/>
              <a:t> Net </a:t>
            </a:r>
            <a:r>
              <a:rPr lang="ru-RU" dirty="0" err="1"/>
              <a:t>dataset</a:t>
            </a:r>
            <a:r>
              <a:rPr lang="ru-RU" dirty="0"/>
              <a:t>. </a:t>
            </a:r>
            <a:r>
              <a:rPr lang="ru-RU" dirty="0" err="1"/>
              <a:t>Photos</a:t>
            </a:r>
            <a:r>
              <a:rPr lang="ru-RU" dirty="0"/>
              <a:t> </a:t>
            </a:r>
            <a:r>
              <a:rPr lang="ru-RU" dirty="0" err="1"/>
              <a:t>taken</a:t>
            </a:r>
            <a:r>
              <a:rPr lang="ru-RU" dirty="0"/>
              <a:t> </a:t>
            </a:r>
            <a:r>
              <a:rPr lang="ru-RU" dirty="0" err="1"/>
              <a:t>under</a:t>
            </a:r>
            <a:r>
              <a:rPr lang="ru-RU" dirty="0"/>
              <a:t> </a:t>
            </a:r>
            <a:r>
              <a:rPr lang="ru-RU" dirty="0" err="1"/>
              <a:t>different</a:t>
            </a:r>
            <a:r>
              <a:rPr lang="ru-RU" dirty="0"/>
              <a:t> </a:t>
            </a:r>
            <a:r>
              <a:rPr lang="ru-RU" dirty="0" err="1"/>
              <a:t>environments</a:t>
            </a:r>
            <a:r>
              <a:rPr lang="ru-RU" dirty="0"/>
              <a:t>. In </a:t>
            </a:r>
            <a:r>
              <a:rPr lang="ru-RU" dirty="0" err="1"/>
              <a:t>many</a:t>
            </a:r>
            <a:r>
              <a:rPr lang="ru-RU" dirty="0"/>
              <a:t> </a:t>
            </a:r>
            <a:r>
              <a:rPr lang="ru-RU" dirty="0" err="1"/>
              <a:t>samples</a:t>
            </a:r>
            <a:r>
              <a:rPr lang="ru-RU" dirty="0"/>
              <a:t>, </a:t>
            </a:r>
            <a:r>
              <a:rPr lang="ru-RU" dirty="0" err="1"/>
              <a:t>the</a:t>
            </a:r>
            <a:r>
              <a:rPr lang="ru-RU" dirty="0"/>
              <a:t> </a:t>
            </a:r>
            <a:r>
              <a:rPr lang="ru-RU" dirty="0" err="1"/>
              <a:t>camera</a:t>
            </a:r>
            <a:r>
              <a:rPr lang="en-US" dirty="0"/>
              <a:t> </a:t>
            </a:r>
            <a:r>
              <a:rPr lang="ru-RU" dirty="0" err="1"/>
              <a:t>viewpoint</a:t>
            </a:r>
            <a:r>
              <a:rPr lang="ru-RU" dirty="0"/>
              <a:t> </a:t>
            </a:r>
            <a:r>
              <a:rPr lang="ru-RU" dirty="0" err="1"/>
              <a:t>transforms</a:t>
            </a:r>
            <a:r>
              <a:rPr lang="ru-RU" dirty="0"/>
              <a:t> </a:t>
            </a:r>
            <a:r>
              <a:rPr lang="ru-RU" dirty="0" err="1"/>
              <a:t>the</a:t>
            </a:r>
            <a:r>
              <a:rPr lang="ru-RU" dirty="0"/>
              <a:t> </a:t>
            </a:r>
            <a:r>
              <a:rPr lang="ru-RU" dirty="0" err="1"/>
              <a:t>perspective</a:t>
            </a:r>
            <a:r>
              <a:rPr lang="ru-RU" dirty="0"/>
              <a:t> </a:t>
            </a:r>
            <a:r>
              <a:rPr lang="ru-RU" dirty="0" err="1"/>
              <a:t>projection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</a:t>
            </a:r>
            <a:r>
              <a:rPr lang="ru-RU" dirty="0" err="1"/>
              <a:t>license</a:t>
            </a:r>
            <a:r>
              <a:rPr lang="ru-RU" dirty="0"/>
              <a:t> </a:t>
            </a:r>
            <a:r>
              <a:rPr lang="ru-RU" dirty="0" err="1"/>
              <a:t>plates</a:t>
            </a:r>
            <a:r>
              <a:rPr lang="ru-RU" dirty="0"/>
              <a:t> </a:t>
            </a:r>
            <a:r>
              <a:rPr lang="ru-RU" dirty="0" err="1"/>
              <a:t>in</a:t>
            </a:r>
            <a:r>
              <a:rPr lang="ru-RU" dirty="0"/>
              <a:t> </a:t>
            </a:r>
            <a:r>
              <a:rPr lang="ru-RU" dirty="0" err="1"/>
              <a:t>the</a:t>
            </a:r>
            <a:r>
              <a:rPr lang="ru-RU" dirty="0"/>
              <a:t> </a:t>
            </a:r>
            <a:r>
              <a:rPr lang="ru-RU" dirty="0" err="1"/>
              <a:t>image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3249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11147" y="6290718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55CF6E-977C-7A3A-C6D0-6A3D90F1A44F}"/>
              </a:ext>
            </a:extLst>
          </p:cNvPr>
          <p:cNvSpPr txBox="1"/>
          <p:nvPr/>
        </p:nvSpPr>
        <p:spPr>
          <a:xfrm>
            <a:off x="3298828" y="973332"/>
            <a:ext cx="8305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ffectLst/>
                <a:latin typeface="Arial" panose="020B0604020202020204" pitchFamily="34" charset="0"/>
              </a:rPr>
              <a:t>Optical character recognition</a:t>
            </a:r>
            <a:r>
              <a:rPr lang="en-US" sz="1600" dirty="0">
                <a:latin typeface="Arial" panose="020B0604020202020204" pitchFamily="34" charset="0"/>
              </a:rPr>
              <a:t> data</a:t>
            </a:r>
            <a:r>
              <a:rPr lang="en-US" sz="1600" dirty="0">
                <a:effectLst/>
                <a:latin typeface="Arial" panose="020B0604020202020204" pitchFamily="34" charset="0"/>
              </a:rPr>
              <a:t> (2/2) </a:t>
            </a:r>
            <a:endParaRPr lang="en-US" sz="1600" b="1" dirty="0">
              <a:latin typeface="Agency FB" panose="020B0503020202020204" pitchFamily="34" charset="0"/>
            </a:endParaRP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FC539429-E8A7-3B39-2DAC-D6B4520433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2251547"/>
              </p:ext>
            </p:extLst>
          </p:nvPr>
        </p:nvGraphicFramePr>
        <p:xfrm>
          <a:off x="6638540" y="2243698"/>
          <a:ext cx="4055240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3802">
                  <a:extLst>
                    <a:ext uri="{9D8B030D-6E8A-4147-A177-3AD203B41FA5}">
                      <a16:colId xmlns:a16="http://schemas.microsoft.com/office/drawing/2014/main" val="3389278548"/>
                    </a:ext>
                  </a:extLst>
                </a:gridCol>
                <a:gridCol w="1050641">
                  <a:extLst>
                    <a:ext uri="{9D8B030D-6E8A-4147-A177-3AD203B41FA5}">
                      <a16:colId xmlns:a16="http://schemas.microsoft.com/office/drawing/2014/main" val="383867267"/>
                    </a:ext>
                  </a:extLst>
                </a:gridCol>
                <a:gridCol w="745906">
                  <a:extLst>
                    <a:ext uri="{9D8B030D-6E8A-4147-A177-3AD203B41FA5}">
                      <a16:colId xmlns:a16="http://schemas.microsoft.com/office/drawing/2014/main" val="2104947512"/>
                    </a:ext>
                  </a:extLst>
                </a:gridCol>
                <a:gridCol w="573954">
                  <a:extLst>
                    <a:ext uri="{9D8B030D-6E8A-4147-A177-3AD203B41FA5}">
                      <a16:colId xmlns:a16="http://schemas.microsoft.com/office/drawing/2014/main" val="711084241"/>
                    </a:ext>
                  </a:extLst>
                </a:gridCol>
                <a:gridCol w="680937">
                  <a:extLst>
                    <a:ext uri="{9D8B030D-6E8A-4147-A177-3AD203B41FA5}">
                      <a16:colId xmlns:a16="http://schemas.microsoft.com/office/drawing/2014/main" val="1056138721"/>
                    </a:ext>
                  </a:extLst>
                </a:gridCol>
              </a:tblGrid>
              <a:tr h="162393">
                <a:tc>
                  <a:txBody>
                    <a:bodyPr/>
                    <a:lstStyle/>
                    <a:p>
                      <a:r>
                        <a:rPr lang="en-US" sz="1400" dirty="0"/>
                        <a:t>Country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Short name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Train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Valid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Test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037067"/>
                  </a:ext>
                </a:extLst>
              </a:tr>
              <a:tr h="162393">
                <a:tc>
                  <a:txBody>
                    <a:bodyPr/>
                    <a:lstStyle/>
                    <a:p>
                      <a:r>
                        <a:rPr lang="en-US" sz="1400" dirty="0"/>
                        <a:t>Kazakhstan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Kz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8642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1001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279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5248639"/>
                  </a:ext>
                </a:extLst>
              </a:tr>
              <a:tr h="162393">
                <a:tc>
                  <a:txBody>
                    <a:bodyPr/>
                    <a:lstStyle/>
                    <a:p>
                      <a:r>
                        <a:rPr lang="en-US" sz="1400" dirty="0"/>
                        <a:t>Moldova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Md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10531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789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849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434053"/>
                  </a:ext>
                </a:extLst>
              </a:tr>
              <a:tr h="162393">
                <a:tc>
                  <a:txBody>
                    <a:bodyPr/>
                    <a:lstStyle/>
                    <a:p>
                      <a:r>
                        <a:rPr lang="en-US" sz="1400" dirty="0"/>
                        <a:t>Armenia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Am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11524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565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620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65223"/>
                  </a:ext>
                </a:extLst>
              </a:tr>
              <a:tr h="162393">
                <a:tc>
                  <a:txBody>
                    <a:bodyPr/>
                    <a:lstStyle/>
                    <a:p>
                      <a:r>
                        <a:rPr lang="en-US" sz="1400" dirty="0"/>
                        <a:t>Georgia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Ge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24986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738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2777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287116"/>
                  </a:ext>
                </a:extLst>
              </a:tr>
              <a:tr h="162393">
                <a:tc>
                  <a:txBody>
                    <a:bodyPr/>
                    <a:lstStyle/>
                    <a:p>
                      <a:r>
                        <a:rPr lang="en-US" sz="1400" dirty="0"/>
                        <a:t>Kyrgyzstan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Kg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29204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1645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1068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837510"/>
                  </a:ext>
                </a:extLst>
              </a:tr>
              <a:tr h="162393">
                <a:tc>
                  <a:txBody>
                    <a:bodyPr/>
                    <a:lstStyle/>
                    <a:p>
                      <a:r>
                        <a:rPr lang="en-US" sz="1400" dirty="0"/>
                        <a:t>ex USSR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35310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1874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1618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562454"/>
                  </a:ext>
                </a:extLst>
              </a:tr>
              <a:tr h="162393">
                <a:tc>
                  <a:txBody>
                    <a:bodyPr/>
                    <a:lstStyle/>
                    <a:p>
                      <a:r>
                        <a:rPr lang="en-US" sz="1400" dirty="0"/>
                        <a:t>Europe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Eu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42738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1359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1531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855915"/>
                  </a:ext>
                </a:extLst>
              </a:tr>
              <a:tr h="162393">
                <a:tc>
                  <a:txBody>
                    <a:bodyPr/>
                    <a:lstStyle/>
                    <a:p>
                      <a:r>
                        <a:rPr lang="en-US" sz="1400" dirty="0"/>
                        <a:t>Russia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Ru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49382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4893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2845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4144650"/>
                  </a:ext>
                </a:extLst>
              </a:tr>
              <a:tr h="162393">
                <a:tc>
                  <a:txBody>
                    <a:bodyPr/>
                    <a:lstStyle/>
                    <a:p>
                      <a:r>
                        <a:rPr lang="en-US" sz="1400" dirty="0"/>
                        <a:t>Ukraine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Ua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121721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2146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2304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21847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8D5A6F9-B7B4-888F-2C6B-3423A32394C5}"/>
              </a:ext>
            </a:extLst>
          </p:cNvPr>
          <p:cNvSpPr txBox="1"/>
          <p:nvPr/>
        </p:nvSpPr>
        <p:spPr>
          <a:xfrm>
            <a:off x="5785945" y="1597367"/>
            <a:ext cx="6030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Table 1. Number of samples according to the split sets for each available license plate OCR dataset from </a:t>
            </a:r>
            <a:r>
              <a:rPr lang="en-US" dirty="0" err="1"/>
              <a:t>Nomeroff</a:t>
            </a:r>
            <a:r>
              <a:rPr lang="en-US" dirty="0"/>
              <a:t> Net.</a:t>
            </a:r>
            <a:endParaRPr lang="ru-RU" dirty="0"/>
          </a:p>
        </p:txBody>
      </p:sp>
      <p:pic>
        <p:nvPicPr>
          <p:cNvPr id="6" name="Объект 4">
            <a:extLst>
              <a:ext uri="{FF2B5EF4-FFF2-40B4-BE49-F238E27FC236}">
                <a16:creationId xmlns:a16="http://schemas.microsoft.com/office/drawing/2014/main" id="{FB5C69F1-FA99-E42B-DB59-B47BE98507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674" y="5520287"/>
            <a:ext cx="6634944" cy="288775"/>
          </a:xfrm>
          <a:prstGeom prst="rect">
            <a:avLst/>
          </a:prstGeom>
        </p:spPr>
      </p:pic>
      <p:graphicFrame>
        <p:nvGraphicFramePr>
          <p:cNvPr id="21" name="TextBox 4">
            <a:extLst>
              <a:ext uri="{FF2B5EF4-FFF2-40B4-BE49-F238E27FC236}">
                <a16:creationId xmlns:a16="http://schemas.microsoft.com/office/drawing/2014/main" id="{5BD85ECC-AECB-91C1-70E8-CEBD100929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5348"/>
              </p:ext>
            </p:extLst>
          </p:nvPr>
        </p:nvGraphicFramePr>
        <p:xfrm>
          <a:off x="246538" y="1578376"/>
          <a:ext cx="4494944" cy="42473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CD26D859-55B7-0E0A-7D24-533FB19F8A45}"/>
              </a:ext>
            </a:extLst>
          </p:cNvPr>
          <p:cNvSpPr txBox="1"/>
          <p:nvPr/>
        </p:nvSpPr>
        <p:spPr>
          <a:xfrm>
            <a:off x="5281942" y="5829053"/>
            <a:ext cx="61055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 err="1"/>
              <a:t>Fig</a:t>
            </a:r>
            <a:r>
              <a:rPr lang="ru-RU" dirty="0"/>
              <a:t>. </a:t>
            </a:r>
            <a:r>
              <a:rPr lang="en-US" dirty="0"/>
              <a:t>1</a:t>
            </a:r>
            <a:r>
              <a:rPr lang="ru-RU" dirty="0"/>
              <a:t>. </a:t>
            </a:r>
            <a:r>
              <a:rPr lang="ru-RU" dirty="0" err="1"/>
              <a:t>License</a:t>
            </a:r>
            <a:r>
              <a:rPr lang="ru-RU" dirty="0"/>
              <a:t> </a:t>
            </a:r>
            <a:r>
              <a:rPr lang="ru-RU" dirty="0" err="1"/>
              <a:t>plates</a:t>
            </a:r>
            <a:r>
              <a:rPr lang="ru-RU" dirty="0"/>
              <a:t> </a:t>
            </a:r>
            <a:r>
              <a:rPr lang="ru-RU" dirty="0" err="1"/>
              <a:t>examples</a:t>
            </a:r>
            <a:r>
              <a:rPr lang="ru-RU" dirty="0"/>
              <a:t> </a:t>
            </a:r>
            <a:r>
              <a:rPr lang="ru-RU" dirty="0" err="1"/>
              <a:t>from</a:t>
            </a:r>
            <a:r>
              <a:rPr lang="ru-RU" dirty="0"/>
              <a:t> Kazakhstan, Georgia, </a:t>
            </a:r>
            <a:r>
              <a:rPr lang="ru-RU" dirty="0" err="1"/>
              <a:t>Armenia</a:t>
            </a:r>
            <a:r>
              <a:rPr lang="ru-RU" dirty="0"/>
              <a:t>,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Kyrgyzstan</a:t>
            </a:r>
            <a:r>
              <a:rPr lang="ru-RU" dirty="0"/>
              <a:t>. </a:t>
            </a:r>
            <a:r>
              <a:rPr lang="ru-RU" dirty="0" err="1"/>
              <a:t>Each</a:t>
            </a:r>
            <a:r>
              <a:rPr lang="ru-RU" dirty="0"/>
              <a:t> </a:t>
            </a:r>
            <a:r>
              <a:rPr lang="ru-RU" dirty="0" err="1"/>
              <a:t>country</a:t>
            </a:r>
            <a:r>
              <a:rPr lang="ru-RU" dirty="0"/>
              <a:t> </a:t>
            </a:r>
            <a:r>
              <a:rPr lang="ru-RU" dirty="0" err="1"/>
              <a:t>has</a:t>
            </a:r>
            <a:r>
              <a:rPr lang="ru-RU" dirty="0"/>
              <a:t> </a:t>
            </a:r>
            <a:r>
              <a:rPr lang="ru-RU" dirty="0" err="1"/>
              <a:t>an</a:t>
            </a:r>
            <a:r>
              <a:rPr lang="ru-RU" dirty="0"/>
              <a:t> </a:t>
            </a:r>
            <a:r>
              <a:rPr lang="ru-RU" dirty="0" err="1"/>
              <a:t>original</a:t>
            </a:r>
            <a:r>
              <a:rPr lang="ru-RU" dirty="0"/>
              <a:t> </a:t>
            </a:r>
            <a:r>
              <a:rPr lang="ru-RU" dirty="0" err="1"/>
              <a:t>design</a:t>
            </a:r>
            <a:r>
              <a:rPr lang="ru-RU" dirty="0"/>
              <a:t>, </a:t>
            </a:r>
            <a:r>
              <a:rPr lang="ru-RU" dirty="0" err="1"/>
              <a:t>where</a:t>
            </a:r>
            <a:r>
              <a:rPr lang="ru-RU" dirty="0"/>
              <a:t> </a:t>
            </a:r>
            <a:r>
              <a:rPr lang="ru-RU" dirty="0" err="1"/>
              <a:t>the</a:t>
            </a:r>
            <a:r>
              <a:rPr lang="ru-RU" dirty="0"/>
              <a:t> </a:t>
            </a:r>
            <a:r>
              <a:rPr lang="ru-RU" dirty="0" err="1"/>
              <a:t>font</a:t>
            </a:r>
            <a:r>
              <a:rPr lang="ru-RU" dirty="0"/>
              <a:t>, </a:t>
            </a:r>
            <a:r>
              <a:rPr lang="ru-RU" dirty="0" err="1"/>
              <a:t>position</a:t>
            </a:r>
            <a:r>
              <a:rPr lang="en-US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the</a:t>
            </a:r>
            <a:r>
              <a:rPr lang="ru-RU" dirty="0"/>
              <a:t> </a:t>
            </a:r>
            <a:r>
              <a:rPr lang="ru-RU" dirty="0" err="1"/>
              <a:t>order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</a:t>
            </a:r>
            <a:r>
              <a:rPr lang="ru-RU" dirty="0" err="1"/>
              <a:t>characters</a:t>
            </a:r>
            <a:r>
              <a:rPr lang="ru-RU" dirty="0"/>
              <a:t> </a:t>
            </a:r>
            <a:r>
              <a:rPr lang="ru-RU" dirty="0" err="1"/>
              <a:t>differ</a:t>
            </a:r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4A5E1A4B-83AC-0B88-57F8-1E40EB0A1E3E}"/>
              </a:ext>
            </a:extLst>
          </p:cNvPr>
          <p:cNvSpPr/>
          <p:nvPr/>
        </p:nvSpPr>
        <p:spPr>
          <a:xfrm>
            <a:off x="5139559" y="5411514"/>
            <a:ext cx="6980182" cy="4731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4201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3509836-D98A-477E-9482-6B0B7FB7D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168" y="0"/>
            <a:ext cx="12206336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F83798-F22C-43CC-84A4-8FF831DB64B9}"/>
              </a:ext>
            </a:extLst>
          </p:cNvPr>
          <p:cNvSpPr/>
          <p:nvPr/>
        </p:nvSpPr>
        <p:spPr>
          <a:xfrm>
            <a:off x="2981852" y="438151"/>
            <a:ext cx="9217316" cy="523220"/>
          </a:xfrm>
          <a:prstGeom prst="rect">
            <a:avLst/>
          </a:prstGeom>
          <a:solidFill>
            <a:srgbClr val="006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59D9FD7-0DC4-462A-8AE9-6468F9F1BA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" y="0"/>
            <a:ext cx="2989020" cy="14387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E61D94-87AA-4276-841E-035C781EA9EC}"/>
              </a:ext>
            </a:extLst>
          </p:cNvPr>
          <p:cNvSpPr txBox="1"/>
          <p:nvPr/>
        </p:nvSpPr>
        <p:spPr>
          <a:xfrm>
            <a:off x="3274552" y="382616"/>
            <a:ext cx="8329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gency FB" panose="020B0503020202020204" pitchFamily="34" charset="0"/>
              </a:rPr>
              <a:t>Metrics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7FF413-0D9E-467D-95DC-EECCAF5D062F}"/>
              </a:ext>
            </a:extLst>
          </p:cNvPr>
          <p:cNvSpPr txBox="1"/>
          <p:nvPr/>
        </p:nvSpPr>
        <p:spPr>
          <a:xfrm>
            <a:off x="11603979" y="6287512"/>
            <a:ext cx="58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gency FB" panose="020B0503020202020204" pitchFamily="34" charset="0"/>
              </a:rPr>
              <a:t>8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Объект 2">
                <a:extLst>
                  <a:ext uri="{FF2B5EF4-FFF2-40B4-BE49-F238E27FC236}">
                    <a16:creationId xmlns:a16="http://schemas.microsoft.com/office/drawing/2014/main" id="{C5A73F85-73B6-3DC0-C837-8E1E25D24E4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825625"/>
                <a:ext cx="10515600" cy="487472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Object detection metric:</a:t>
                </a:r>
              </a:p>
              <a:p>
                <a:pPr algn="l">
                  <a:lnSpc>
                    <a:spcPct val="1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𝑚𝐴𝑃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@50=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𝐴𝑃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𝑤h𝑒𝑟𝑒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𝑇𝑃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𝑖𝑓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𝐼𝑜𝑈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&gt;0.5</m:t>
                      </m:r>
                    </m:oMath>
                  </m:oMathPara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𝐴𝑃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𝑖𝑛𝑡𝑒𝑟𝑝</m:t>
                              </m:r>
                            </m:sub>
                          </m:s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pPr>
                  <a:lnSpc>
                    <a:spcPct val="1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𝑖𝑛𝑡𝑒𝑟𝑝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e>
                            <m:lim>
                              <m:acc>
                                <m:accPr>
                                  <m:chr m:val="̃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acc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</m:t>
                              </m:r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acc>
                            <m:accPr>
                              <m:chr m:val="̃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  <a:p>
                <a:pPr algn="l"/>
                <a:r>
                  <a:rPr lang="en-US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OCR metric:</a:t>
                </a:r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𝐶𝐸𝑅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𝑆</m:t>
                          </m:r>
                        </m:num>
                        <m:den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dirty="0"/>
              </a:p>
              <a:p>
                <a:pPr algn="l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dirty="0"/>
                  <a:t> num of insertions,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/>
                  <a:t> is a number of deletions,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dirty="0"/>
                  <a:t> is a number of substitutions,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is a number of characters in the prediction.</a:t>
                </a:r>
              </a:p>
              <a:p>
                <a:endParaRPr lang="en-US" dirty="0"/>
              </a:p>
              <a:p>
                <a:pPr algn="l"/>
                <a:endParaRPr lang="ru-RU" dirty="0"/>
              </a:p>
            </p:txBody>
          </p:sp>
        </mc:Choice>
        <mc:Fallback xmlns="">
          <p:sp>
            <p:nvSpPr>
              <p:cNvPr id="2" name="Объект 2">
                <a:extLst>
                  <a:ext uri="{FF2B5EF4-FFF2-40B4-BE49-F238E27FC236}">
                    <a16:creationId xmlns:a16="http://schemas.microsoft.com/office/drawing/2014/main" id="{C5A73F85-73B6-3DC0-C837-8E1E25D24E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825625"/>
                <a:ext cx="10515600" cy="4874720"/>
              </a:xfrm>
              <a:prstGeom prst="rect">
                <a:avLst/>
              </a:prstGeom>
              <a:blipFill>
                <a:blip r:embed="rId4"/>
                <a:stretch>
                  <a:fillRect l="-928" t="-17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573C86F4-965E-D521-F2BB-921961D275F3}"/>
              </a:ext>
            </a:extLst>
          </p:cNvPr>
          <p:cNvSpPr txBox="1"/>
          <p:nvPr/>
        </p:nvSpPr>
        <p:spPr>
          <a:xfrm>
            <a:off x="11087584" y="2479590"/>
            <a:ext cx="526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(1)</a:t>
            </a:r>
            <a:endParaRPr lang="ru-RU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5791CE-F432-A07A-574E-26879E566D63}"/>
              </a:ext>
            </a:extLst>
          </p:cNvPr>
          <p:cNvSpPr txBox="1"/>
          <p:nvPr/>
        </p:nvSpPr>
        <p:spPr>
          <a:xfrm>
            <a:off x="11087584" y="3198166"/>
            <a:ext cx="526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(2)</a:t>
            </a:r>
            <a:endParaRPr lang="ru-RU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5C708-B106-C7C3-FDE5-21FE29DECC75}"/>
              </a:ext>
            </a:extLst>
          </p:cNvPr>
          <p:cNvSpPr txBox="1"/>
          <p:nvPr/>
        </p:nvSpPr>
        <p:spPr>
          <a:xfrm>
            <a:off x="11087584" y="3815859"/>
            <a:ext cx="526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(3)</a:t>
            </a:r>
            <a:endParaRPr lang="ru-RU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0A7934-B302-EC7C-7775-32A96170D753}"/>
              </a:ext>
            </a:extLst>
          </p:cNvPr>
          <p:cNvSpPr txBox="1"/>
          <p:nvPr/>
        </p:nvSpPr>
        <p:spPr>
          <a:xfrm>
            <a:off x="11093353" y="5208154"/>
            <a:ext cx="526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(4)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097767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3117</TotalTime>
  <Words>1396</Words>
  <Application>Microsoft Office PowerPoint</Application>
  <PresentationFormat>Широкоэкранный</PresentationFormat>
  <Paragraphs>355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Agency FB</vt:lpstr>
      <vt:lpstr>Arial</vt:lpstr>
      <vt:lpstr>Calibri</vt:lpstr>
      <vt:lpstr>Calibri Light</vt:lpstr>
      <vt:lpstr>Cambria Math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Vladimir Korolkov</dc:creator>
  <cp:lastModifiedBy>Ирек Saitov</cp:lastModifiedBy>
  <cp:revision>193</cp:revision>
  <dcterms:created xsi:type="dcterms:W3CDTF">2020-09-11T13:16:25Z</dcterms:created>
  <dcterms:modified xsi:type="dcterms:W3CDTF">2023-10-12T20:59:50Z</dcterms:modified>
</cp:coreProperties>
</file>

<file path=docProps/thumbnail.jpeg>
</file>